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rts/chart1.xml" ContentType="application/vnd.openxmlformats-officedocument.drawingml.chart+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82" r:id="rId2"/>
  </p:sldMasterIdLst>
  <p:notesMasterIdLst>
    <p:notesMasterId r:id="rId80"/>
  </p:notesMasterIdLst>
  <p:sldIdLst>
    <p:sldId id="256" r:id="rId3"/>
    <p:sldId id="2378" r:id="rId4"/>
    <p:sldId id="2497" r:id="rId5"/>
    <p:sldId id="2426" r:id="rId6"/>
    <p:sldId id="2501" r:id="rId7"/>
    <p:sldId id="2500" r:id="rId8"/>
    <p:sldId id="2498" r:id="rId9"/>
    <p:sldId id="2411" r:id="rId10"/>
    <p:sldId id="2441" r:id="rId11"/>
    <p:sldId id="2412" r:id="rId12"/>
    <p:sldId id="2451" r:id="rId13"/>
    <p:sldId id="2493" r:id="rId14"/>
    <p:sldId id="2466" r:id="rId15"/>
    <p:sldId id="2380" r:id="rId16"/>
    <p:sldId id="2502" r:id="rId17"/>
    <p:sldId id="2510" r:id="rId18"/>
    <p:sldId id="2508" r:id="rId19"/>
    <p:sldId id="2505" r:id="rId20"/>
    <p:sldId id="2512" r:id="rId21"/>
    <p:sldId id="2507" r:id="rId22"/>
    <p:sldId id="2503" r:id="rId23"/>
    <p:sldId id="2511" r:id="rId24"/>
    <p:sldId id="2504" r:id="rId25"/>
    <p:sldId id="2446" r:id="rId26"/>
    <p:sldId id="2494" r:id="rId27"/>
    <p:sldId id="2427" r:id="rId28"/>
    <p:sldId id="2477" r:id="rId29"/>
    <p:sldId id="2425" r:id="rId30"/>
    <p:sldId id="2472" r:id="rId31"/>
    <p:sldId id="2473" r:id="rId32"/>
    <p:sldId id="2474" r:id="rId33"/>
    <p:sldId id="2475" r:id="rId34"/>
    <p:sldId id="2513" r:id="rId35"/>
    <p:sldId id="2428" r:id="rId36"/>
    <p:sldId id="2442" r:id="rId37"/>
    <p:sldId id="2443" r:id="rId38"/>
    <p:sldId id="2444" r:id="rId39"/>
    <p:sldId id="2445" r:id="rId40"/>
    <p:sldId id="2515" r:id="rId41"/>
    <p:sldId id="2408" r:id="rId42"/>
    <p:sldId id="2422" r:id="rId43"/>
    <p:sldId id="2430" r:id="rId44"/>
    <p:sldId id="2431" r:id="rId45"/>
    <p:sldId id="2424" r:id="rId46"/>
    <p:sldId id="2518" r:id="rId47"/>
    <p:sldId id="2519" r:id="rId48"/>
    <p:sldId id="2520" r:id="rId49"/>
    <p:sldId id="2521" r:id="rId50"/>
    <p:sldId id="2522" r:id="rId51"/>
    <p:sldId id="2415" r:id="rId52"/>
    <p:sldId id="2523" r:id="rId53"/>
    <p:sldId id="2433" r:id="rId54"/>
    <p:sldId id="2525" r:id="rId55"/>
    <p:sldId id="2458" r:id="rId56"/>
    <p:sldId id="2459" r:id="rId57"/>
    <p:sldId id="2460" r:id="rId58"/>
    <p:sldId id="2470" r:id="rId59"/>
    <p:sldId id="2533" r:id="rId60"/>
    <p:sldId id="2462" r:id="rId61"/>
    <p:sldId id="2485" r:id="rId62"/>
    <p:sldId id="2467" r:id="rId63"/>
    <p:sldId id="2468" r:id="rId64"/>
    <p:sldId id="2469" r:id="rId65"/>
    <p:sldId id="2514" r:id="rId66"/>
    <p:sldId id="2527" r:id="rId67"/>
    <p:sldId id="2526" r:id="rId68"/>
    <p:sldId id="2528" r:id="rId69"/>
    <p:sldId id="2517" r:id="rId70"/>
    <p:sldId id="2506" r:id="rId71"/>
    <p:sldId id="2529" r:id="rId72"/>
    <p:sldId id="2530" r:id="rId73"/>
    <p:sldId id="2531" r:id="rId74"/>
    <p:sldId id="2532" r:id="rId75"/>
    <p:sldId id="2495" r:id="rId76"/>
    <p:sldId id="2484" r:id="rId77"/>
    <p:sldId id="2476" r:id="rId78"/>
    <p:sldId id="2483" r:id="rId79"/>
  </p:sldIdLst>
  <p:sldSz cx="12192000" cy="6858000"/>
  <p:notesSz cx="6858000" cy="12192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80428E6-EEC6-145D-13E0-B1605C83EA20}" name="Constance Stegbauer" initials="CS" userId="S::C.Stegbauer@aqua-institut.de::61173a4b-f73a-4503-b786-63368bc4549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rinna Burfeindt" initials="CB" lastIdx="61" clrIdx="0">
    <p:extLst>
      <p:ext uri="{19B8F6BF-5375-455C-9EA6-DF929625EA0E}">
        <p15:presenceInfo xmlns:p15="http://schemas.microsoft.com/office/powerpoint/2012/main" userId="S-1-5-21-732702539-3381554009-4286346607-3142" providerId="AD"/>
      </p:ext>
    </p:extLst>
  </p:cmAuthor>
  <p:cmAuthor id="2" name="Constance Stegbauer" initials="CS" lastIdx="3" clrIdx="1">
    <p:extLst>
      <p:ext uri="{19B8F6BF-5375-455C-9EA6-DF929625EA0E}">
        <p15:presenceInfo xmlns:p15="http://schemas.microsoft.com/office/powerpoint/2012/main" userId="S::Constance.Stegbauer@aqua-institut.de::61173a4b-f73a-4503-b786-63368bc4549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5913"/>
    <a:srgbClr val="C65914"/>
    <a:srgbClr val="D2D2D2"/>
    <a:srgbClr val="EAEAEA"/>
    <a:srgbClr val="DCDCDC"/>
    <a:srgbClr val="BF9000"/>
    <a:srgbClr val="7F7F7F"/>
    <a:srgbClr val="000000"/>
    <a:srgbClr val="A6CDA0"/>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21" autoAdjust="0"/>
    <p:restoredTop sz="90638" autoAdjust="0"/>
  </p:normalViewPr>
  <p:slideViewPr>
    <p:cSldViewPr>
      <p:cViewPr varScale="1">
        <p:scale>
          <a:sx n="77" d="100"/>
          <a:sy n="77" d="100"/>
        </p:scale>
        <p:origin x="965"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theme" Target="theme/theme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commentAuthors" Target="commentAuthors.xml"/><Relationship Id="rId86" Type="http://schemas.microsoft.com/office/2018/10/relationships/authors" Target="author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61" Type="http://schemas.openxmlformats.org/officeDocument/2006/relationships/slide" Target="slides/slide59.xml"/><Relationship Id="rId82" Type="http://schemas.openxmlformats.org/officeDocument/2006/relationships/presProps" Target="presProps.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label 0</c:f>
              <c:strCache>
                <c:ptCount val="1"/>
                <c:pt idx="0">
                  <c:v>Pflegestatistik (2024)</c:v>
                </c:pt>
              </c:strCache>
            </c:strRef>
          </c:tx>
          <c:spPr>
            <a:solidFill>
              <a:srgbClr val="C65913"/>
            </a:solidFill>
            <a:ln w="0">
              <a:noFill/>
            </a:ln>
          </c:spPr>
          <c:invertIfNegative val="0"/>
          <c:dLbls>
            <c:spPr>
              <a:noFill/>
              <a:ln>
                <a:noFill/>
              </a:ln>
              <a:effectLst/>
            </c:spPr>
            <c:txPr>
              <a:bodyPr wrap="square"/>
              <a:lstStyle/>
              <a:p>
                <a:pPr>
                  <a:defRPr sz="1000" b="0" u="none" strike="noStrike">
                    <a:solidFill>
                      <a:srgbClr val="000000"/>
                    </a:solidFill>
                    <a:uFillTx/>
                    <a:latin typeface="Calibri"/>
                  </a:defRPr>
                </a:pPr>
                <a:endParaRPr lang="de-DE"/>
              </a:p>
            </c:txPr>
            <c:dLblPos val="outEnd"/>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15:leaderLines>
                  <c:spPr>
                    <a:ln w="0">
                      <a:solidFill>
                        <a:srgbClr val="000000"/>
                      </a:solidFill>
                    </a:ln>
                  </c:spPr>
                </c15:leaderLines>
              </c:ext>
            </c:extLst>
          </c:dLbls>
          <c:cat>
            <c:strRef>
              <c:f>categories</c:f>
              <c:strCache>
                <c:ptCount val="5"/>
                <c:pt idx="0">
                  <c:v>PG 1</c:v>
                </c:pt>
                <c:pt idx="1">
                  <c:v>PG 2</c:v>
                </c:pt>
                <c:pt idx="2">
                  <c:v>PG 3</c:v>
                </c:pt>
                <c:pt idx="3">
                  <c:v>PG 4</c:v>
                </c:pt>
                <c:pt idx="4">
                  <c:v>PG 5</c:v>
                </c:pt>
              </c:strCache>
            </c:strRef>
          </c:cat>
          <c:val>
            <c:numRef>
              <c:f>0</c:f>
              <c:numCache>
                <c:formatCode>General</c:formatCode>
                <c:ptCount val="5"/>
                <c:pt idx="0">
                  <c:v>5.4470629246113501E-3</c:v>
                </c:pt>
                <c:pt idx="1">
                  <c:v>0.165992471416713</c:v>
                </c:pt>
                <c:pt idx="2">
                  <c:v>0.373614096156209</c:v>
                </c:pt>
                <c:pt idx="3">
                  <c:v>0.311759085334811</c:v>
                </c:pt>
                <c:pt idx="4">
                  <c:v>0.143187284167655</c:v>
                </c:pt>
              </c:numCache>
            </c:numRef>
          </c:val>
          <c:extLst>
            <c:ext xmlns:c16="http://schemas.microsoft.com/office/drawing/2014/chart" uri="{C3380CC4-5D6E-409C-BE32-E72D297353CC}">
              <c16:uniqueId val="{00000000-2DA5-4AAE-A9C9-3D0C1DE452C3}"/>
            </c:ext>
          </c:extLst>
        </c:ser>
        <c:ser>
          <c:idx val="1"/>
          <c:order val="1"/>
          <c:tx>
            <c:strRef>
              <c:f>label 1</c:f>
              <c:strCache>
                <c:ptCount val="1"/>
                <c:pt idx="0">
                  <c:v>PeBeM1 (2018)</c:v>
                </c:pt>
              </c:strCache>
            </c:strRef>
          </c:tx>
          <c:spPr>
            <a:solidFill>
              <a:srgbClr val="BF9000"/>
            </a:solidFill>
            <a:ln w="0">
              <a:noFill/>
            </a:ln>
          </c:spPr>
          <c:invertIfNegative val="0"/>
          <c:dLbls>
            <c:spPr>
              <a:noFill/>
              <a:ln>
                <a:noFill/>
              </a:ln>
              <a:effectLst/>
            </c:spPr>
            <c:txPr>
              <a:bodyPr wrap="square"/>
              <a:lstStyle/>
              <a:p>
                <a:pPr>
                  <a:defRPr sz="1000" b="0" u="none" strike="noStrike">
                    <a:solidFill>
                      <a:srgbClr val="000000"/>
                    </a:solidFill>
                    <a:uFillTx/>
                    <a:latin typeface="Calibri"/>
                  </a:defRPr>
                </a:pPr>
                <a:endParaRPr lang="de-DE"/>
              </a:p>
            </c:txPr>
            <c:dLblPos val="outEnd"/>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15:leaderLines>
                  <c:spPr>
                    <a:ln w="0">
                      <a:solidFill>
                        <a:srgbClr val="000000"/>
                      </a:solidFill>
                    </a:ln>
                  </c:spPr>
                </c15:leaderLines>
              </c:ext>
            </c:extLst>
          </c:dLbls>
          <c:cat>
            <c:strRef>
              <c:f>categories</c:f>
              <c:strCache>
                <c:ptCount val="5"/>
                <c:pt idx="0">
                  <c:v>PG 1</c:v>
                </c:pt>
                <c:pt idx="1">
                  <c:v>PG 2</c:v>
                </c:pt>
                <c:pt idx="2">
                  <c:v>PG 3</c:v>
                </c:pt>
                <c:pt idx="3">
                  <c:v>PG 4</c:v>
                </c:pt>
                <c:pt idx="4">
                  <c:v>PG 5</c:v>
                </c:pt>
              </c:strCache>
            </c:strRef>
          </c:cat>
          <c:val>
            <c:numRef>
              <c:f>1</c:f>
              <c:numCache>
                <c:formatCode>General</c:formatCode>
                <c:ptCount val="5"/>
                <c:pt idx="0">
                  <c:v>5.5677655677655702E-2</c:v>
                </c:pt>
                <c:pt idx="1">
                  <c:v>0.175091575091575</c:v>
                </c:pt>
                <c:pt idx="2">
                  <c:v>0.32234432234432198</c:v>
                </c:pt>
                <c:pt idx="3">
                  <c:v>0.24981684981685001</c:v>
                </c:pt>
                <c:pt idx="4">
                  <c:v>0.19706959706959701</c:v>
                </c:pt>
              </c:numCache>
            </c:numRef>
          </c:val>
          <c:extLst>
            <c:ext xmlns:c16="http://schemas.microsoft.com/office/drawing/2014/chart" uri="{C3380CC4-5D6E-409C-BE32-E72D297353CC}">
              <c16:uniqueId val="{00000001-2DA5-4AAE-A9C9-3D0C1DE452C3}"/>
            </c:ext>
          </c:extLst>
        </c:ser>
        <c:ser>
          <c:idx val="2"/>
          <c:order val="2"/>
          <c:tx>
            <c:strRef>
              <c:f>label 2</c:f>
              <c:strCache>
                <c:ptCount val="1"/>
                <c:pt idx="0">
                  <c:v>PeBeM3 (2023)</c:v>
                </c:pt>
              </c:strCache>
            </c:strRef>
          </c:tx>
          <c:spPr>
            <a:solidFill>
              <a:srgbClr val="7F7F7F"/>
            </a:solidFill>
            <a:ln w="0">
              <a:noFill/>
            </a:ln>
          </c:spPr>
          <c:invertIfNegative val="0"/>
          <c:dLbls>
            <c:spPr>
              <a:noFill/>
              <a:ln>
                <a:noFill/>
              </a:ln>
              <a:effectLst/>
            </c:spPr>
            <c:txPr>
              <a:bodyPr wrap="square"/>
              <a:lstStyle/>
              <a:p>
                <a:pPr>
                  <a:defRPr sz="1000" b="0" u="none" strike="noStrike">
                    <a:solidFill>
                      <a:srgbClr val="000000"/>
                    </a:solidFill>
                    <a:uFillTx/>
                    <a:latin typeface="Calibri"/>
                  </a:defRPr>
                </a:pPr>
                <a:endParaRPr lang="de-DE"/>
              </a:p>
            </c:txPr>
            <c:dLblPos val="outEnd"/>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15:leaderLines>
                  <c:spPr>
                    <a:ln w="0">
                      <a:solidFill>
                        <a:srgbClr val="000000"/>
                      </a:solidFill>
                    </a:ln>
                  </c:spPr>
                </c15:leaderLines>
              </c:ext>
            </c:extLst>
          </c:dLbls>
          <c:cat>
            <c:strRef>
              <c:f>categories</c:f>
              <c:strCache>
                <c:ptCount val="5"/>
                <c:pt idx="0">
                  <c:v>PG 1</c:v>
                </c:pt>
                <c:pt idx="1">
                  <c:v>PG 2</c:v>
                </c:pt>
                <c:pt idx="2">
                  <c:v>PG 3</c:v>
                </c:pt>
                <c:pt idx="3">
                  <c:v>PG 4</c:v>
                </c:pt>
                <c:pt idx="4">
                  <c:v>PG 5</c:v>
                </c:pt>
              </c:strCache>
            </c:strRef>
          </c:cat>
          <c:val>
            <c:numRef>
              <c:f>2</c:f>
              <c:numCache>
                <c:formatCode>General</c:formatCode>
                <c:ptCount val="5"/>
                <c:pt idx="0">
                  <c:v>3.5242290748898703E-2</c:v>
                </c:pt>
                <c:pt idx="1">
                  <c:v>0.27312775330396499</c:v>
                </c:pt>
                <c:pt idx="2">
                  <c:v>0.33480176211453699</c:v>
                </c:pt>
                <c:pt idx="3">
                  <c:v>0.19383259911894299</c:v>
                </c:pt>
                <c:pt idx="4">
                  <c:v>0.16299559471365599</c:v>
                </c:pt>
              </c:numCache>
            </c:numRef>
          </c:val>
          <c:extLst>
            <c:ext xmlns:c16="http://schemas.microsoft.com/office/drawing/2014/chart" uri="{C3380CC4-5D6E-409C-BE32-E72D297353CC}">
              <c16:uniqueId val="{00000002-2DA5-4AAE-A9C9-3D0C1DE452C3}"/>
            </c:ext>
          </c:extLst>
        </c:ser>
        <c:ser>
          <c:idx val="3"/>
          <c:order val="3"/>
          <c:tx>
            <c:strRef>
              <c:f>label 3</c:f>
              <c:strCache>
                <c:ptCount val="1"/>
                <c:pt idx="0">
                  <c:v>PeBeM3 (2025)</c:v>
                </c:pt>
              </c:strCache>
            </c:strRef>
          </c:tx>
          <c:spPr>
            <a:solidFill>
              <a:srgbClr val="000000"/>
            </a:solidFill>
            <a:ln w="0">
              <a:noFill/>
            </a:ln>
          </c:spPr>
          <c:invertIfNegative val="0"/>
          <c:dLbls>
            <c:spPr>
              <a:noFill/>
              <a:ln>
                <a:noFill/>
              </a:ln>
              <a:effectLst/>
            </c:spPr>
            <c:txPr>
              <a:bodyPr wrap="square"/>
              <a:lstStyle/>
              <a:p>
                <a:pPr>
                  <a:defRPr sz="1000" b="0" u="none" strike="noStrike">
                    <a:solidFill>
                      <a:srgbClr val="000000"/>
                    </a:solidFill>
                    <a:uFillTx/>
                    <a:latin typeface="Calibri"/>
                  </a:defRPr>
                </a:pPr>
                <a:endParaRPr lang="de-DE"/>
              </a:p>
            </c:txPr>
            <c:dLblPos val="outEnd"/>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15:leaderLines>
                  <c:spPr>
                    <a:ln w="0">
                      <a:solidFill>
                        <a:srgbClr val="000000"/>
                      </a:solidFill>
                    </a:ln>
                  </c:spPr>
                </c15:leaderLines>
              </c:ext>
            </c:extLst>
          </c:dLbls>
          <c:cat>
            <c:strRef>
              <c:f>categories</c:f>
              <c:strCache>
                <c:ptCount val="5"/>
                <c:pt idx="0">
                  <c:v>PG 1</c:v>
                </c:pt>
                <c:pt idx="1">
                  <c:v>PG 2</c:v>
                </c:pt>
                <c:pt idx="2">
                  <c:v>PG 3</c:v>
                </c:pt>
                <c:pt idx="3">
                  <c:v>PG 4</c:v>
                </c:pt>
                <c:pt idx="4">
                  <c:v>PG 5</c:v>
                </c:pt>
              </c:strCache>
            </c:strRef>
          </c:cat>
          <c:val>
            <c:numRef>
              <c:f>3</c:f>
              <c:numCache>
                <c:formatCode>General</c:formatCode>
                <c:ptCount val="5"/>
                <c:pt idx="0">
                  <c:v>3.3653846153846201E-2</c:v>
                </c:pt>
                <c:pt idx="1">
                  <c:v>0.168269230769231</c:v>
                </c:pt>
                <c:pt idx="2">
                  <c:v>0.375</c:v>
                </c:pt>
                <c:pt idx="3">
                  <c:v>0.27403846153846201</c:v>
                </c:pt>
                <c:pt idx="4">
                  <c:v>0.14903846153846201</c:v>
                </c:pt>
              </c:numCache>
            </c:numRef>
          </c:val>
          <c:extLst>
            <c:ext xmlns:c16="http://schemas.microsoft.com/office/drawing/2014/chart" uri="{C3380CC4-5D6E-409C-BE32-E72D297353CC}">
              <c16:uniqueId val="{00000003-2DA5-4AAE-A9C9-3D0C1DE452C3}"/>
            </c:ext>
          </c:extLst>
        </c:ser>
        <c:dLbls>
          <c:showLegendKey val="0"/>
          <c:showVal val="0"/>
          <c:showCatName val="0"/>
          <c:showSerName val="0"/>
          <c:showPercent val="0"/>
          <c:showBubbleSize val="0"/>
        </c:dLbls>
        <c:gapWidth val="219"/>
        <c:overlap val="-27"/>
        <c:axId val="88079456"/>
        <c:axId val="21005399"/>
      </c:barChart>
      <c:catAx>
        <c:axId val="88079456"/>
        <c:scaling>
          <c:orientation val="minMax"/>
        </c:scaling>
        <c:delete val="0"/>
        <c:axPos val="b"/>
        <c:numFmt formatCode="General" sourceLinked="0"/>
        <c:majorTickMark val="none"/>
        <c:minorTickMark val="none"/>
        <c:tickLblPos val="nextTo"/>
        <c:spPr>
          <a:ln w="9360">
            <a:solidFill>
              <a:srgbClr val="D9D9D9"/>
            </a:solidFill>
            <a:round/>
          </a:ln>
        </c:spPr>
        <c:txPr>
          <a:bodyPr/>
          <a:lstStyle/>
          <a:p>
            <a:pPr>
              <a:defRPr sz="900" b="0" u="none" strike="noStrike">
                <a:solidFill>
                  <a:srgbClr val="595959"/>
                </a:solidFill>
                <a:uFillTx/>
                <a:latin typeface="Calibri"/>
              </a:defRPr>
            </a:pPr>
            <a:endParaRPr lang="de-DE"/>
          </a:p>
        </c:txPr>
        <c:crossAx val="21005399"/>
        <c:crosses val="autoZero"/>
        <c:auto val="1"/>
        <c:lblAlgn val="ctr"/>
        <c:lblOffset val="100"/>
        <c:noMultiLvlLbl val="0"/>
      </c:catAx>
      <c:valAx>
        <c:axId val="21005399"/>
        <c:scaling>
          <c:orientation val="minMax"/>
        </c:scaling>
        <c:delete val="0"/>
        <c:axPos val="l"/>
        <c:majorGridlines>
          <c:spPr>
            <a:ln w="9360">
              <a:solidFill>
                <a:srgbClr val="D9D9D9"/>
              </a:solidFill>
              <a:round/>
            </a:ln>
          </c:spPr>
        </c:majorGridlines>
        <c:numFmt formatCode="0%" sourceLinked="0"/>
        <c:majorTickMark val="none"/>
        <c:minorTickMark val="none"/>
        <c:tickLblPos val="nextTo"/>
        <c:spPr>
          <a:ln w="6480">
            <a:noFill/>
          </a:ln>
        </c:spPr>
        <c:txPr>
          <a:bodyPr/>
          <a:lstStyle/>
          <a:p>
            <a:pPr>
              <a:defRPr sz="900" b="0" u="none" strike="noStrike">
                <a:solidFill>
                  <a:srgbClr val="595959"/>
                </a:solidFill>
                <a:uFillTx/>
                <a:latin typeface="Calibri"/>
              </a:defRPr>
            </a:pPr>
            <a:endParaRPr lang="de-DE"/>
          </a:p>
        </c:txPr>
        <c:crossAx val="88079456"/>
        <c:crosses val="autoZero"/>
        <c:crossBetween val="between"/>
      </c:valAx>
      <c:spPr>
        <a:noFill/>
        <a:ln w="0">
          <a:noFill/>
        </a:ln>
      </c:spPr>
    </c:plotArea>
    <c:legend>
      <c:legendPos val="b"/>
      <c:overlay val="0"/>
      <c:spPr>
        <a:noFill/>
        <a:ln w="0">
          <a:noFill/>
        </a:ln>
      </c:spPr>
      <c:txPr>
        <a:bodyPr/>
        <a:lstStyle/>
        <a:p>
          <a:pPr>
            <a:defRPr sz="900" b="0" u="none" strike="noStrike">
              <a:solidFill>
                <a:srgbClr val="595959"/>
              </a:solidFill>
              <a:uFillTx/>
              <a:latin typeface="Calibri"/>
            </a:defRPr>
          </a:pPr>
          <a:endParaRPr lang="de-DE"/>
        </a:p>
      </c:txPr>
    </c:legend>
    <c:plotVisOnly val="1"/>
    <c:dispBlanksAs val="gap"/>
    <c:showDLblsOverMax val="1"/>
  </c:chart>
  <c:spPr>
    <a:solidFill>
      <a:srgbClr val="FFFFFF"/>
    </a:solidFill>
    <a:ln w="9360">
      <a:solidFill>
        <a:srgbClr val="D9D9D9"/>
      </a:solidFill>
      <a:round/>
    </a:ln>
  </c:spPr>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DE"/>
          </a:p>
        </p:txBody>
      </p:sp>
      <p:sp>
        <p:nvSpPr>
          <p:cNvPr id="5"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AE6A1EF9-338E-4566-BAB4-3E8ADC30C037}" type="datetimeFigureOut">
              <a:rPr lang="de-DE"/>
              <a:t>27.01.2026</a:t>
            </a:fld>
            <a:endParaRPr lang="de-DE"/>
          </a:p>
        </p:txBody>
      </p:sp>
      <p:sp>
        <p:nvSpPr>
          <p:cNvPr id="6" name="Folienbildplatzhalt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7"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8"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a:p>
        </p:txBody>
      </p:sp>
      <p:sp>
        <p:nvSpPr>
          <p:cNvPr id="9"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460D628D-FC62-4541-A05E-E95D41248AAB}"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1</a:t>
            </a:fld>
            <a:endParaRPr lang="de-DE"/>
          </a:p>
        </p:txBody>
      </p:sp>
    </p:spTree>
    <p:extLst>
      <p:ext uri="{BB962C8B-B14F-4D97-AF65-F5344CB8AC3E}">
        <p14:creationId xmlns:p14="http://schemas.microsoft.com/office/powerpoint/2010/main" val="312875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10</a:t>
            </a:fld>
            <a:endParaRPr lang="de-DE"/>
          </a:p>
        </p:txBody>
      </p:sp>
    </p:spTree>
    <p:extLst>
      <p:ext uri="{BB962C8B-B14F-4D97-AF65-F5344CB8AC3E}">
        <p14:creationId xmlns:p14="http://schemas.microsoft.com/office/powerpoint/2010/main" val="1529778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C7F33-0C3B-EFE3-A030-0FBAE3CB012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0510C97-2C3C-2F64-30B3-43C37417104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25B58EF-C622-B361-0BC6-0E900966F3C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60BBDD12-583E-A6E0-5DFD-27DEBA65415E}"/>
              </a:ext>
            </a:extLst>
          </p:cNvPr>
          <p:cNvSpPr>
            <a:spLocks noGrp="1"/>
          </p:cNvSpPr>
          <p:nvPr>
            <p:ph type="sldNum" sz="quarter" idx="5"/>
          </p:nvPr>
        </p:nvSpPr>
        <p:spPr/>
        <p:txBody>
          <a:bodyPr/>
          <a:lstStyle/>
          <a:p>
            <a:pPr>
              <a:defRPr/>
            </a:pPr>
            <a:fld id="{460D628D-FC62-4541-A05E-E95D41248AAB}" type="slidenum">
              <a:rPr lang="de-DE" smtClean="0"/>
              <a:t>11</a:t>
            </a:fld>
            <a:endParaRPr lang="de-DE"/>
          </a:p>
        </p:txBody>
      </p:sp>
    </p:spTree>
    <p:extLst>
      <p:ext uri="{BB962C8B-B14F-4D97-AF65-F5344CB8AC3E}">
        <p14:creationId xmlns:p14="http://schemas.microsoft.com/office/powerpoint/2010/main" val="2035308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6A4513-F5E6-4C12-194C-FBE6B89F2D4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B51E552-36CD-07CF-038E-E071E0831C0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34B1946-8674-AC34-33D3-B00305E7B562}"/>
              </a:ext>
            </a:extLst>
          </p:cNvPr>
          <p:cNvSpPr>
            <a:spLocks noGrp="1"/>
          </p:cNvSpPr>
          <p:nvPr>
            <p:ph type="body" idx="1"/>
          </p:nvPr>
        </p:nvSpPr>
        <p:spPr/>
        <p:txBody>
          <a:bodyPr/>
          <a:lstStyle/>
          <a:p>
            <a:r>
              <a:rPr lang="de-DE" dirty="0"/>
              <a:t>Höchste Farbkodierung eingetragen</a:t>
            </a:r>
          </a:p>
          <a:p>
            <a:r>
              <a:rPr lang="de-DE" dirty="0"/>
              <a:t>Bei Managements ist mindestens 5,</a:t>
            </a:r>
          </a:p>
          <a:p>
            <a:r>
              <a:rPr lang="de-DE" dirty="0"/>
              <a:t>Sonst immer: mindestens: 4</a:t>
            </a:r>
          </a:p>
        </p:txBody>
      </p:sp>
      <p:sp>
        <p:nvSpPr>
          <p:cNvPr id="4" name="Foliennummernplatzhalter 3">
            <a:extLst>
              <a:ext uri="{FF2B5EF4-FFF2-40B4-BE49-F238E27FC236}">
                <a16:creationId xmlns:a16="http://schemas.microsoft.com/office/drawing/2014/main" id="{28DB5773-EC7D-0C27-47DA-0E34C6AE00B6}"/>
              </a:ext>
            </a:extLst>
          </p:cNvPr>
          <p:cNvSpPr>
            <a:spLocks noGrp="1"/>
          </p:cNvSpPr>
          <p:nvPr>
            <p:ph type="sldNum" sz="quarter" idx="5"/>
          </p:nvPr>
        </p:nvSpPr>
        <p:spPr/>
        <p:txBody>
          <a:bodyPr/>
          <a:lstStyle/>
          <a:p>
            <a:pPr>
              <a:defRPr/>
            </a:pPr>
            <a:fld id="{460D628D-FC62-4541-A05E-E95D41248AAB}" type="slidenum">
              <a:rPr lang="de-DE" smtClean="0"/>
              <a:t>12</a:t>
            </a:fld>
            <a:endParaRPr lang="de-DE"/>
          </a:p>
        </p:txBody>
      </p:sp>
    </p:spTree>
    <p:extLst>
      <p:ext uri="{BB962C8B-B14F-4D97-AF65-F5344CB8AC3E}">
        <p14:creationId xmlns:p14="http://schemas.microsoft.com/office/powerpoint/2010/main" val="39546619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13</a:t>
            </a:fld>
            <a:endParaRPr lang="de-DE"/>
          </a:p>
        </p:txBody>
      </p:sp>
    </p:spTree>
    <p:extLst>
      <p:ext uri="{BB962C8B-B14F-4D97-AF65-F5344CB8AC3E}">
        <p14:creationId xmlns:p14="http://schemas.microsoft.com/office/powerpoint/2010/main" val="1815985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14</a:t>
            </a:fld>
            <a:endParaRPr lang="de-DE"/>
          </a:p>
        </p:txBody>
      </p:sp>
    </p:spTree>
    <p:extLst>
      <p:ext uri="{BB962C8B-B14F-4D97-AF65-F5344CB8AC3E}">
        <p14:creationId xmlns:p14="http://schemas.microsoft.com/office/powerpoint/2010/main" val="334981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C73A9-AC8B-D0D5-996F-ED4EFF56FB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92E029C-56C3-500A-ECEC-A8F0E5B8CB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5888741-D47A-046E-99AA-827F0EA374C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10E9AAD-A1EA-1FD8-2EFB-18D77355BEAC}"/>
              </a:ext>
            </a:extLst>
          </p:cNvPr>
          <p:cNvSpPr>
            <a:spLocks noGrp="1"/>
          </p:cNvSpPr>
          <p:nvPr>
            <p:ph type="sldNum" sz="quarter" idx="5"/>
          </p:nvPr>
        </p:nvSpPr>
        <p:spPr/>
        <p:txBody>
          <a:bodyPr/>
          <a:lstStyle/>
          <a:p>
            <a:pPr>
              <a:defRPr/>
            </a:pPr>
            <a:fld id="{460D628D-FC62-4541-A05E-E95D41248AAB}" type="slidenum">
              <a:rPr lang="de-DE" smtClean="0"/>
              <a:t>15</a:t>
            </a:fld>
            <a:endParaRPr lang="de-DE"/>
          </a:p>
        </p:txBody>
      </p:sp>
    </p:spTree>
    <p:extLst>
      <p:ext uri="{BB962C8B-B14F-4D97-AF65-F5344CB8AC3E}">
        <p14:creationId xmlns:p14="http://schemas.microsoft.com/office/powerpoint/2010/main" val="11514784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16</a:t>
            </a:fld>
            <a:endParaRPr lang="de-DE"/>
          </a:p>
        </p:txBody>
      </p:sp>
    </p:spTree>
    <p:extLst>
      <p:ext uri="{BB962C8B-B14F-4D97-AF65-F5344CB8AC3E}">
        <p14:creationId xmlns:p14="http://schemas.microsoft.com/office/powerpoint/2010/main" val="2508220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17</a:t>
            </a:fld>
            <a:endParaRPr lang="de-DE"/>
          </a:p>
        </p:txBody>
      </p:sp>
    </p:spTree>
    <p:extLst>
      <p:ext uri="{BB962C8B-B14F-4D97-AF65-F5344CB8AC3E}">
        <p14:creationId xmlns:p14="http://schemas.microsoft.com/office/powerpoint/2010/main" val="672198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18</a:t>
            </a:fld>
            <a:endParaRPr lang="de-DE"/>
          </a:p>
        </p:txBody>
      </p:sp>
    </p:spTree>
    <p:extLst>
      <p:ext uri="{BB962C8B-B14F-4D97-AF65-F5344CB8AC3E}">
        <p14:creationId xmlns:p14="http://schemas.microsoft.com/office/powerpoint/2010/main" val="3542352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19</a:t>
            </a:fld>
            <a:endParaRPr lang="de-DE"/>
          </a:p>
        </p:txBody>
      </p:sp>
    </p:spTree>
    <p:extLst>
      <p:ext uri="{BB962C8B-B14F-4D97-AF65-F5344CB8AC3E}">
        <p14:creationId xmlns:p14="http://schemas.microsoft.com/office/powerpoint/2010/main" val="3876656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C73A9-AC8B-D0D5-996F-ED4EFF56FB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92E029C-56C3-500A-ECEC-A8F0E5B8CB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5888741-D47A-046E-99AA-827F0EA374C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10E9AAD-A1EA-1FD8-2EFB-18D77355BEAC}"/>
              </a:ext>
            </a:extLst>
          </p:cNvPr>
          <p:cNvSpPr>
            <a:spLocks noGrp="1"/>
          </p:cNvSpPr>
          <p:nvPr>
            <p:ph type="sldNum" sz="quarter" idx="5"/>
          </p:nvPr>
        </p:nvSpPr>
        <p:spPr/>
        <p:txBody>
          <a:bodyPr/>
          <a:lstStyle/>
          <a:p>
            <a:pPr>
              <a:defRPr/>
            </a:pPr>
            <a:fld id="{460D628D-FC62-4541-A05E-E95D41248AAB}" type="slidenum">
              <a:rPr lang="de-DE" smtClean="0"/>
              <a:t>2</a:t>
            </a:fld>
            <a:endParaRPr lang="de-DE"/>
          </a:p>
        </p:txBody>
      </p:sp>
    </p:spTree>
    <p:extLst>
      <p:ext uri="{BB962C8B-B14F-4D97-AF65-F5344CB8AC3E}">
        <p14:creationId xmlns:p14="http://schemas.microsoft.com/office/powerpoint/2010/main" val="2561076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20</a:t>
            </a:fld>
            <a:endParaRPr lang="de-DE"/>
          </a:p>
        </p:txBody>
      </p:sp>
    </p:spTree>
    <p:extLst>
      <p:ext uri="{BB962C8B-B14F-4D97-AF65-F5344CB8AC3E}">
        <p14:creationId xmlns:p14="http://schemas.microsoft.com/office/powerpoint/2010/main" val="35434931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21</a:t>
            </a:fld>
            <a:endParaRPr lang="de-DE"/>
          </a:p>
        </p:txBody>
      </p:sp>
    </p:spTree>
    <p:extLst>
      <p:ext uri="{BB962C8B-B14F-4D97-AF65-F5344CB8AC3E}">
        <p14:creationId xmlns:p14="http://schemas.microsoft.com/office/powerpoint/2010/main" val="13413292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22</a:t>
            </a:fld>
            <a:endParaRPr lang="de-DE"/>
          </a:p>
        </p:txBody>
      </p:sp>
    </p:spTree>
    <p:extLst>
      <p:ext uri="{BB962C8B-B14F-4D97-AF65-F5344CB8AC3E}">
        <p14:creationId xmlns:p14="http://schemas.microsoft.com/office/powerpoint/2010/main" val="2058212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C73A9-AC8B-D0D5-996F-ED4EFF56FB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92E029C-56C3-500A-ECEC-A8F0E5B8CB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5888741-D47A-046E-99AA-827F0EA374C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10E9AAD-A1EA-1FD8-2EFB-18D77355BEAC}"/>
              </a:ext>
            </a:extLst>
          </p:cNvPr>
          <p:cNvSpPr>
            <a:spLocks noGrp="1"/>
          </p:cNvSpPr>
          <p:nvPr>
            <p:ph type="sldNum" sz="quarter" idx="5"/>
          </p:nvPr>
        </p:nvSpPr>
        <p:spPr/>
        <p:txBody>
          <a:bodyPr/>
          <a:lstStyle/>
          <a:p>
            <a:pPr>
              <a:defRPr/>
            </a:pPr>
            <a:fld id="{460D628D-FC62-4541-A05E-E95D41248AAB}" type="slidenum">
              <a:rPr lang="de-DE" smtClean="0"/>
              <a:t>23</a:t>
            </a:fld>
            <a:endParaRPr lang="de-DE"/>
          </a:p>
        </p:txBody>
      </p:sp>
    </p:spTree>
    <p:extLst>
      <p:ext uri="{BB962C8B-B14F-4D97-AF65-F5344CB8AC3E}">
        <p14:creationId xmlns:p14="http://schemas.microsoft.com/office/powerpoint/2010/main" val="8543336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F1F836-8233-03B6-4886-742F154E36C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52F8D69-BF3B-FDCA-272B-039BCDB4322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448395F-9AC3-B124-685E-EB3289B613E7}"/>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D6C999B-2AE8-9D0E-3EA4-9E7917E156B6}"/>
              </a:ext>
            </a:extLst>
          </p:cNvPr>
          <p:cNvSpPr>
            <a:spLocks noGrp="1"/>
          </p:cNvSpPr>
          <p:nvPr>
            <p:ph type="sldNum" sz="quarter" idx="5"/>
          </p:nvPr>
        </p:nvSpPr>
        <p:spPr/>
        <p:txBody>
          <a:bodyPr/>
          <a:lstStyle/>
          <a:p>
            <a:pPr>
              <a:defRPr/>
            </a:pPr>
            <a:fld id="{460D628D-FC62-4541-A05E-E95D41248AAB}" type="slidenum">
              <a:rPr lang="de-DE" smtClean="0"/>
              <a:t>24</a:t>
            </a:fld>
            <a:endParaRPr lang="de-DE"/>
          </a:p>
        </p:txBody>
      </p:sp>
    </p:spTree>
    <p:extLst>
      <p:ext uri="{BB962C8B-B14F-4D97-AF65-F5344CB8AC3E}">
        <p14:creationId xmlns:p14="http://schemas.microsoft.com/office/powerpoint/2010/main" val="9274355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97C9AB-3A50-50B2-F815-AAC5349A374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14EDEEB-03A1-BF7B-7014-BBBEC960735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0134F7D-8095-DC14-4B21-85D16621A978}"/>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BF1CA44F-22B1-9836-10C8-9904D126BAA8}"/>
              </a:ext>
            </a:extLst>
          </p:cNvPr>
          <p:cNvSpPr>
            <a:spLocks noGrp="1"/>
          </p:cNvSpPr>
          <p:nvPr>
            <p:ph type="sldNum" sz="quarter" idx="5"/>
          </p:nvPr>
        </p:nvSpPr>
        <p:spPr/>
        <p:txBody>
          <a:bodyPr/>
          <a:lstStyle/>
          <a:p>
            <a:pPr>
              <a:defRPr/>
            </a:pPr>
            <a:fld id="{460D628D-FC62-4541-A05E-E95D41248AAB}" type="slidenum">
              <a:rPr lang="de-DE" smtClean="0"/>
              <a:t>25</a:t>
            </a:fld>
            <a:endParaRPr lang="de-DE"/>
          </a:p>
        </p:txBody>
      </p:sp>
    </p:spTree>
    <p:extLst>
      <p:ext uri="{BB962C8B-B14F-4D97-AF65-F5344CB8AC3E}">
        <p14:creationId xmlns:p14="http://schemas.microsoft.com/office/powerpoint/2010/main" val="29029886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C2F83-031F-ACE9-EBBE-142CA196115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3CB0523-45F9-57B0-CB2F-39873F70C64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E2C978E-1677-62C5-9575-79EF7B241C77}"/>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15A9069-C4B8-093B-6D1C-D7D59948B12A}"/>
              </a:ext>
            </a:extLst>
          </p:cNvPr>
          <p:cNvSpPr>
            <a:spLocks noGrp="1"/>
          </p:cNvSpPr>
          <p:nvPr>
            <p:ph type="sldNum" sz="quarter" idx="5"/>
          </p:nvPr>
        </p:nvSpPr>
        <p:spPr/>
        <p:txBody>
          <a:bodyPr/>
          <a:lstStyle/>
          <a:p>
            <a:pPr>
              <a:defRPr/>
            </a:pPr>
            <a:fld id="{460D628D-FC62-4541-A05E-E95D41248AAB}" type="slidenum">
              <a:rPr lang="de-DE" smtClean="0"/>
              <a:t>26</a:t>
            </a:fld>
            <a:endParaRPr lang="de-DE"/>
          </a:p>
        </p:txBody>
      </p:sp>
    </p:spTree>
    <p:extLst>
      <p:ext uri="{BB962C8B-B14F-4D97-AF65-F5344CB8AC3E}">
        <p14:creationId xmlns:p14="http://schemas.microsoft.com/office/powerpoint/2010/main" val="22686724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47F4B-9316-25A9-C23E-6AE2BA2F367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1A2B73B-0AFD-9518-F99E-DE6714F379B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6CD61F4-D73B-B79E-A39D-3A590D50AC3A}"/>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A8DE26C-CBE5-7526-FF4E-181253EF2715}"/>
              </a:ext>
            </a:extLst>
          </p:cNvPr>
          <p:cNvSpPr>
            <a:spLocks noGrp="1"/>
          </p:cNvSpPr>
          <p:nvPr>
            <p:ph type="sldNum" sz="quarter" idx="5"/>
          </p:nvPr>
        </p:nvSpPr>
        <p:spPr/>
        <p:txBody>
          <a:bodyPr/>
          <a:lstStyle/>
          <a:p>
            <a:pPr>
              <a:defRPr/>
            </a:pPr>
            <a:fld id="{460D628D-FC62-4541-A05E-E95D41248AAB}" type="slidenum">
              <a:rPr lang="de-DE" smtClean="0"/>
              <a:t>27</a:t>
            </a:fld>
            <a:endParaRPr lang="de-DE"/>
          </a:p>
        </p:txBody>
      </p:sp>
    </p:spTree>
    <p:extLst>
      <p:ext uri="{BB962C8B-B14F-4D97-AF65-F5344CB8AC3E}">
        <p14:creationId xmlns:p14="http://schemas.microsoft.com/office/powerpoint/2010/main" val="13625120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33EA3-9544-31F4-B78D-EDF11208DD6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4E9BCAA-E322-C698-86EA-F4C219A4539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7F07556-E050-B68E-38AD-B79BA1A59440}"/>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A0D602E-9AFD-7307-6638-C948F103B333}"/>
              </a:ext>
            </a:extLst>
          </p:cNvPr>
          <p:cNvSpPr>
            <a:spLocks noGrp="1"/>
          </p:cNvSpPr>
          <p:nvPr>
            <p:ph type="sldNum" sz="quarter" idx="5"/>
          </p:nvPr>
        </p:nvSpPr>
        <p:spPr/>
        <p:txBody>
          <a:bodyPr/>
          <a:lstStyle/>
          <a:p>
            <a:pPr>
              <a:defRPr/>
            </a:pPr>
            <a:fld id="{460D628D-FC62-4541-A05E-E95D41248AAB}" type="slidenum">
              <a:rPr lang="de-DE" smtClean="0"/>
              <a:t>28</a:t>
            </a:fld>
            <a:endParaRPr lang="de-DE"/>
          </a:p>
        </p:txBody>
      </p:sp>
    </p:spTree>
    <p:extLst>
      <p:ext uri="{BB962C8B-B14F-4D97-AF65-F5344CB8AC3E}">
        <p14:creationId xmlns:p14="http://schemas.microsoft.com/office/powerpoint/2010/main" val="22524576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C2F83-031F-ACE9-EBBE-142CA196115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3CB0523-45F9-57B0-CB2F-39873F70C64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E2C978E-1677-62C5-9575-79EF7B241C77}"/>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15A9069-C4B8-093B-6D1C-D7D59948B12A}"/>
              </a:ext>
            </a:extLst>
          </p:cNvPr>
          <p:cNvSpPr>
            <a:spLocks noGrp="1"/>
          </p:cNvSpPr>
          <p:nvPr>
            <p:ph type="sldNum" sz="quarter" idx="5"/>
          </p:nvPr>
        </p:nvSpPr>
        <p:spPr/>
        <p:txBody>
          <a:bodyPr/>
          <a:lstStyle/>
          <a:p>
            <a:pPr>
              <a:defRPr/>
            </a:pPr>
            <a:fld id="{460D628D-FC62-4541-A05E-E95D41248AAB}" type="slidenum">
              <a:rPr lang="de-DE" smtClean="0"/>
              <a:t>29</a:t>
            </a:fld>
            <a:endParaRPr lang="de-DE"/>
          </a:p>
        </p:txBody>
      </p:sp>
    </p:spTree>
    <p:extLst>
      <p:ext uri="{BB962C8B-B14F-4D97-AF65-F5344CB8AC3E}">
        <p14:creationId xmlns:p14="http://schemas.microsoft.com/office/powerpoint/2010/main" val="4209475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C73A9-AC8B-D0D5-996F-ED4EFF56FB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92E029C-56C3-500A-ECEC-A8F0E5B8CB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5888741-D47A-046E-99AA-827F0EA374C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10E9AAD-A1EA-1FD8-2EFB-18D77355BEAC}"/>
              </a:ext>
            </a:extLst>
          </p:cNvPr>
          <p:cNvSpPr>
            <a:spLocks noGrp="1"/>
          </p:cNvSpPr>
          <p:nvPr>
            <p:ph type="sldNum" sz="quarter" idx="5"/>
          </p:nvPr>
        </p:nvSpPr>
        <p:spPr/>
        <p:txBody>
          <a:bodyPr/>
          <a:lstStyle/>
          <a:p>
            <a:pPr>
              <a:defRPr/>
            </a:pPr>
            <a:fld id="{460D628D-FC62-4541-A05E-E95D41248AAB}" type="slidenum">
              <a:rPr lang="de-DE" smtClean="0"/>
              <a:t>3</a:t>
            </a:fld>
            <a:endParaRPr lang="de-DE"/>
          </a:p>
        </p:txBody>
      </p:sp>
    </p:spTree>
    <p:extLst>
      <p:ext uri="{BB962C8B-B14F-4D97-AF65-F5344CB8AC3E}">
        <p14:creationId xmlns:p14="http://schemas.microsoft.com/office/powerpoint/2010/main" val="4882068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C2F83-031F-ACE9-EBBE-142CA196115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3CB0523-45F9-57B0-CB2F-39873F70C64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E2C978E-1677-62C5-9575-79EF7B241C77}"/>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15A9069-C4B8-093B-6D1C-D7D59948B12A}"/>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460D628D-FC62-4541-A05E-E95D41248AAB}" type="slidenum">
              <a:rPr kumimoji="0" lang="de-DE" sz="1200" b="0" i="0" u="none" strike="noStrike" kern="0" cap="none" spc="0" normalizeH="0" baseline="0" noProof="0" smtClean="0">
                <a:ln>
                  <a:noFill/>
                </a:ln>
                <a:solidFill>
                  <a:prstClr val="black"/>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30</a:t>
            </a:fld>
            <a:endParaRPr kumimoji="0" lang="de-DE" sz="1200" b="0" i="0" u="none" strike="noStrike" kern="0" cap="none" spc="0" normalizeH="0" baseline="0" noProof="0">
              <a:ln>
                <a:noFill/>
              </a:ln>
              <a:solidFill>
                <a:prstClr val="black"/>
              </a:solidFill>
              <a:effectLst/>
              <a:uLnTx/>
              <a:uFillTx/>
              <a:latin typeface="Arial"/>
              <a:cs typeface="Arial"/>
            </a:endParaRPr>
          </a:p>
        </p:txBody>
      </p:sp>
    </p:spTree>
    <p:extLst>
      <p:ext uri="{BB962C8B-B14F-4D97-AF65-F5344CB8AC3E}">
        <p14:creationId xmlns:p14="http://schemas.microsoft.com/office/powerpoint/2010/main" val="16667262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C2F83-031F-ACE9-EBBE-142CA196115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3CB0523-45F9-57B0-CB2F-39873F70C64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E2C978E-1677-62C5-9575-79EF7B241C77}"/>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15A9069-C4B8-093B-6D1C-D7D59948B12A}"/>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460D628D-FC62-4541-A05E-E95D41248AAB}" type="slidenum">
              <a:rPr kumimoji="0" lang="de-DE" sz="1200" b="0" i="0" u="none" strike="noStrike" kern="0" cap="none" spc="0" normalizeH="0" baseline="0" noProof="0" smtClean="0">
                <a:ln>
                  <a:noFill/>
                </a:ln>
                <a:solidFill>
                  <a:prstClr val="black"/>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31</a:t>
            </a:fld>
            <a:endParaRPr kumimoji="0" lang="de-DE" sz="1200" b="0" i="0" u="none" strike="noStrike" kern="0" cap="none" spc="0" normalizeH="0" baseline="0" noProof="0">
              <a:ln>
                <a:noFill/>
              </a:ln>
              <a:solidFill>
                <a:prstClr val="black"/>
              </a:solidFill>
              <a:effectLst/>
              <a:uLnTx/>
              <a:uFillTx/>
              <a:latin typeface="Arial"/>
              <a:cs typeface="Arial"/>
            </a:endParaRPr>
          </a:p>
        </p:txBody>
      </p:sp>
    </p:spTree>
    <p:extLst>
      <p:ext uri="{BB962C8B-B14F-4D97-AF65-F5344CB8AC3E}">
        <p14:creationId xmlns:p14="http://schemas.microsoft.com/office/powerpoint/2010/main" val="2586527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C2F83-031F-ACE9-EBBE-142CA196115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3CB0523-45F9-57B0-CB2F-39873F70C64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E2C978E-1677-62C5-9575-79EF7B241C77}"/>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15A9069-C4B8-093B-6D1C-D7D59948B12A}"/>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460D628D-FC62-4541-A05E-E95D41248AAB}" type="slidenum">
              <a:rPr kumimoji="0" lang="de-DE" sz="1200" b="0" i="0" u="none" strike="noStrike" kern="0" cap="none" spc="0" normalizeH="0" baseline="0" noProof="0" smtClean="0">
                <a:ln>
                  <a:noFill/>
                </a:ln>
                <a:solidFill>
                  <a:prstClr val="black"/>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32</a:t>
            </a:fld>
            <a:endParaRPr kumimoji="0" lang="de-DE" sz="1200" b="0" i="0" u="none" strike="noStrike" kern="0" cap="none" spc="0" normalizeH="0" baseline="0" noProof="0">
              <a:ln>
                <a:noFill/>
              </a:ln>
              <a:solidFill>
                <a:prstClr val="black"/>
              </a:solidFill>
              <a:effectLst/>
              <a:uLnTx/>
              <a:uFillTx/>
              <a:latin typeface="Arial"/>
              <a:cs typeface="Arial"/>
            </a:endParaRPr>
          </a:p>
        </p:txBody>
      </p:sp>
    </p:spTree>
    <p:extLst>
      <p:ext uri="{BB962C8B-B14F-4D97-AF65-F5344CB8AC3E}">
        <p14:creationId xmlns:p14="http://schemas.microsoft.com/office/powerpoint/2010/main" val="11421088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C73A9-AC8B-D0D5-996F-ED4EFF56FB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92E029C-56C3-500A-ECEC-A8F0E5B8CB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5888741-D47A-046E-99AA-827F0EA374C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10E9AAD-A1EA-1FD8-2EFB-18D77355BEAC}"/>
              </a:ext>
            </a:extLst>
          </p:cNvPr>
          <p:cNvSpPr>
            <a:spLocks noGrp="1"/>
          </p:cNvSpPr>
          <p:nvPr>
            <p:ph type="sldNum" sz="quarter" idx="5"/>
          </p:nvPr>
        </p:nvSpPr>
        <p:spPr/>
        <p:txBody>
          <a:bodyPr/>
          <a:lstStyle/>
          <a:p>
            <a:pPr>
              <a:defRPr/>
            </a:pPr>
            <a:fld id="{460D628D-FC62-4541-A05E-E95D41248AAB}" type="slidenum">
              <a:rPr lang="de-DE" smtClean="0"/>
              <a:t>33</a:t>
            </a:fld>
            <a:endParaRPr lang="de-DE"/>
          </a:p>
        </p:txBody>
      </p:sp>
    </p:spTree>
    <p:extLst>
      <p:ext uri="{BB962C8B-B14F-4D97-AF65-F5344CB8AC3E}">
        <p14:creationId xmlns:p14="http://schemas.microsoft.com/office/powerpoint/2010/main" val="36621144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7EC9E-4296-B03C-1EC3-54D9EA85194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F3A8713-3202-9332-DC7C-3296CD2E395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5C1E139-E0A8-C223-32C2-8C8153B66F30}"/>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73E03DC3-1DE8-927F-34AB-6B772537998C}"/>
              </a:ext>
            </a:extLst>
          </p:cNvPr>
          <p:cNvSpPr>
            <a:spLocks noGrp="1"/>
          </p:cNvSpPr>
          <p:nvPr>
            <p:ph type="sldNum" sz="quarter" idx="5"/>
          </p:nvPr>
        </p:nvSpPr>
        <p:spPr/>
        <p:txBody>
          <a:bodyPr/>
          <a:lstStyle/>
          <a:p>
            <a:pPr>
              <a:defRPr/>
            </a:pPr>
            <a:fld id="{460D628D-FC62-4541-A05E-E95D41248AAB}" type="slidenum">
              <a:rPr lang="de-DE" smtClean="0"/>
              <a:t>34</a:t>
            </a:fld>
            <a:endParaRPr lang="de-DE"/>
          </a:p>
        </p:txBody>
      </p:sp>
    </p:spTree>
    <p:extLst>
      <p:ext uri="{BB962C8B-B14F-4D97-AF65-F5344CB8AC3E}">
        <p14:creationId xmlns:p14="http://schemas.microsoft.com/office/powerpoint/2010/main" val="7460925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01B59D-6455-B566-73DF-CB0401A2CDD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568CBA-0CAE-187E-1680-A04979CBF9D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F1358F-2781-9F4F-6D1E-3D790947FA68}"/>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5B01CCC-1FAA-83F6-FE4D-7F735B85CDCC}"/>
              </a:ext>
            </a:extLst>
          </p:cNvPr>
          <p:cNvSpPr>
            <a:spLocks noGrp="1"/>
          </p:cNvSpPr>
          <p:nvPr>
            <p:ph type="sldNum" sz="quarter" idx="5"/>
          </p:nvPr>
        </p:nvSpPr>
        <p:spPr/>
        <p:txBody>
          <a:bodyPr/>
          <a:lstStyle/>
          <a:p>
            <a:pPr>
              <a:defRPr/>
            </a:pPr>
            <a:fld id="{460D628D-FC62-4541-A05E-E95D41248AAB}" type="slidenum">
              <a:rPr lang="de-DE" smtClean="0"/>
              <a:t>35</a:t>
            </a:fld>
            <a:endParaRPr lang="de-DE"/>
          </a:p>
        </p:txBody>
      </p:sp>
    </p:spTree>
    <p:extLst>
      <p:ext uri="{BB962C8B-B14F-4D97-AF65-F5344CB8AC3E}">
        <p14:creationId xmlns:p14="http://schemas.microsoft.com/office/powerpoint/2010/main" val="6669625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2A0C6-8531-97B3-180A-C6DF32B13EF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72C94EA-234D-F9B4-97E2-6F140850DF3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53D064F-F993-60BF-823B-2A901FD13B76}"/>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FA4E117-39B5-DED8-EB06-2B055C78A3F9}"/>
              </a:ext>
            </a:extLst>
          </p:cNvPr>
          <p:cNvSpPr>
            <a:spLocks noGrp="1"/>
          </p:cNvSpPr>
          <p:nvPr>
            <p:ph type="sldNum" sz="quarter" idx="5"/>
          </p:nvPr>
        </p:nvSpPr>
        <p:spPr/>
        <p:txBody>
          <a:bodyPr/>
          <a:lstStyle/>
          <a:p>
            <a:pPr>
              <a:defRPr/>
            </a:pPr>
            <a:fld id="{460D628D-FC62-4541-A05E-E95D41248AAB}" type="slidenum">
              <a:rPr lang="de-DE" smtClean="0"/>
              <a:t>36</a:t>
            </a:fld>
            <a:endParaRPr lang="de-DE"/>
          </a:p>
        </p:txBody>
      </p:sp>
    </p:spTree>
    <p:extLst>
      <p:ext uri="{BB962C8B-B14F-4D97-AF65-F5344CB8AC3E}">
        <p14:creationId xmlns:p14="http://schemas.microsoft.com/office/powerpoint/2010/main" val="12698963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07EF9-5518-61E8-B623-B0EA52B433D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875785F-B97F-C392-D508-FDCB96CA51E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6275C5C-91F5-9654-64CF-450B3B75788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81168D2B-1BE4-B8F2-DE5C-0328183ABB3E}"/>
              </a:ext>
            </a:extLst>
          </p:cNvPr>
          <p:cNvSpPr>
            <a:spLocks noGrp="1"/>
          </p:cNvSpPr>
          <p:nvPr>
            <p:ph type="sldNum" sz="quarter" idx="5"/>
          </p:nvPr>
        </p:nvSpPr>
        <p:spPr/>
        <p:txBody>
          <a:bodyPr/>
          <a:lstStyle/>
          <a:p>
            <a:pPr>
              <a:defRPr/>
            </a:pPr>
            <a:fld id="{460D628D-FC62-4541-A05E-E95D41248AAB}" type="slidenum">
              <a:rPr lang="de-DE" smtClean="0"/>
              <a:t>37</a:t>
            </a:fld>
            <a:endParaRPr lang="de-DE"/>
          </a:p>
        </p:txBody>
      </p:sp>
    </p:spTree>
    <p:extLst>
      <p:ext uri="{BB962C8B-B14F-4D97-AF65-F5344CB8AC3E}">
        <p14:creationId xmlns:p14="http://schemas.microsoft.com/office/powerpoint/2010/main" val="30151404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D8C81D-18AF-E549-CFC0-12B6E1A2115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80C519A-98F6-82BB-18B7-E69F877E883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9A4CB13-A2E8-FB5C-4844-858EC0FAF8EA}"/>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B60809D0-C644-EA22-4AEB-E9A7C9F5D0C8}"/>
              </a:ext>
            </a:extLst>
          </p:cNvPr>
          <p:cNvSpPr>
            <a:spLocks noGrp="1"/>
          </p:cNvSpPr>
          <p:nvPr>
            <p:ph type="sldNum" sz="quarter" idx="5"/>
          </p:nvPr>
        </p:nvSpPr>
        <p:spPr/>
        <p:txBody>
          <a:bodyPr/>
          <a:lstStyle/>
          <a:p>
            <a:pPr>
              <a:defRPr/>
            </a:pPr>
            <a:fld id="{460D628D-FC62-4541-A05E-E95D41248AAB}" type="slidenum">
              <a:rPr lang="de-DE" smtClean="0"/>
              <a:t>38</a:t>
            </a:fld>
            <a:endParaRPr lang="de-DE"/>
          </a:p>
        </p:txBody>
      </p:sp>
    </p:spTree>
    <p:extLst>
      <p:ext uri="{BB962C8B-B14F-4D97-AF65-F5344CB8AC3E}">
        <p14:creationId xmlns:p14="http://schemas.microsoft.com/office/powerpoint/2010/main" val="15278636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46B70E-F6A6-C092-38B6-BFC8D18F2A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414E67C-567E-60B3-1F4D-F528E0F855D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23AECD6-F4AC-7EDF-3E02-70A367978D4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79C7C6EE-7CF2-F934-D5D0-3E33DBE9521F}"/>
              </a:ext>
            </a:extLst>
          </p:cNvPr>
          <p:cNvSpPr>
            <a:spLocks noGrp="1"/>
          </p:cNvSpPr>
          <p:nvPr>
            <p:ph type="sldNum" sz="quarter" idx="5"/>
          </p:nvPr>
        </p:nvSpPr>
        <p:spPr/>
        <p:txBody>
          <a:bodyPr/>
          <a:lstStyle/>
          <a:p>
            <a:pPr>
              <a:defRPr/>
            </a:pPr>
            <a:fld id="{460D628D-FC62-4541-A05E-E95D41248AAB}" type="slidenum">
              <a:rPr lang="de-DE" smtClean="0"/>
              <a:t>39</a:t>
            </a:fld>
            <a:endParaRPr lang="de-DE"/>
          </a:p>
        </p:txBody>
      </p:sp>
    </p:spTree>
    <p:extLst>
      <p:ext uri="{BB962C8B-B14F-4D97-AF65-F5344CB8AC3E}">
        <p14:creationId xmlns:p14="http://schemas.microsoft.com/office/powerpoint/2010/main" val="1298412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4</a:t>
            </a:fld>
            <a:endParaRPr lang="de-DE"/>
          </a:p>
        </p:txBody>
      </p:sp>
    </p:spTree>
    <p:extLst>
      <p:ext uri="{BB962C8B-B14F-4D97-AF65-F5344CB8AC3E}">
        <p14:creationId xmlns:p14="http://schemas.microsoft.com/office/powerpoint/2010/main" val="14286645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C890F-AB7F-304C-8232-20C046904A6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F4AE0BE-52AC-D7C5-0AFB-B73135921E08}"/>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48E9F1D-DC9C-4495-9575-40F80A5B309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A97C9060-C897-61E1-BC25-D7723AF743A7}"/>
              </a:ext>
            </a:extLst>
          </p:cNvPr>
          <p:cNvSpPr>
            <a:spLocks noGrp="1"/>
          </p:cNvSpPr>
          <p:nvPr>
            <p:ph type="sldNum" sz="quarter" idx="5"/>
          </p:nvPr>
        </p:nvSpPr>
        <p:spPr/>
        <p:txBody>
          <a:bodyPr/>
          <a:lstStyle/>
          <a:p>
            <a:pPr>
              <a:defRPr/>
            </a:pPr>
            <a:fld id="{460D628D-FC62-4541-A05E-E95D41248AAB}" type="slidenum">
              <a:rPr lang="de-DE" smtClean="0"/>
              <a:t>40</a:t>
            </a:fld>
            <a:endParaRPr lang="de-DE"/>
          </a:p>
        </p:txBody>
      </p:sp>
    </p:spTree>
    <p:extLst>
      <p:ext uri="{BB962C8B-B14F-4D97-AF65-F5344CB8AC3E}">
        <p14:creationId xmlns:p14="http://schemas.microsoft.com/office/powerpoint/2010/main" val="22948884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3C53F-53DF-F5FA-D1CC-C7DA0142573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6424B60-827B-5142-C59E-6446EFA8FAB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132AF17-0B76-F617-1A04-25C808B48BF0}"/>
              </a:ext>
            </a:extLst>
          </p:cNvPr>
          <p:cNvSpPr>
            <a:spLocks noGrp="1"/>
          </p:cNvSpPr>
          <p:nvPr>
            <p:ph type="body" idx="1"/>
          </p:nvPr>
        </p:nvSpPr>
        <p:spPr/>
        <p:txBody>
          <a:bodyPr/>
          <a:lstStyle/>
          <a:p>
            <a:r>
              <a:rPr lang="de-DE" dirty="0"/>
              <a:t>Reisberg-Skala</a:t>
            </a:r>
          </a:p>
        </p:txBody>
      </p:sp>
      <p:sp>
        <p:nvSpPr>
          <p:cNvPr id="4" name="Foliennummernplatzhalter 3">
            <a:extLst>
              <a:ext uri="{FF2B5EF4-FFF2-40B4-BE49-F238E27FC236}">
                <a16:creationId xmlns:a16="http://schemas.microsoft.com/office/drawing/2014/main" id="{E5E5D0C9-D170-E066-B022-5276E777CEAC}"/>
              </a:ext>
            </a:extLst>
          </p:cNvPr>
          <p:cNvSpPr>
            <a:spLocks noGrp="1"/>
          </p:cNvSpPr>
          <p:nvPr>
            <p:ph type="sldNum" sz="quarter" idx="5"/>
          </p:nvPr>
        </p:nvSpPr>
        <p:spPr/>
        <p:txBody>
          <a:bodyPr/>
          <a:lstStyle/>
          <a:p>
            <a:pPr>
              <a:defRPr/>
            </a:pPr>
            <a:fld id="{460D628D-FC62-4541-A05E-E95D41248AAB}" type="slidenum">
              <a:rPr lang="de-DE" smtClean="0"/>
              <a:t>41</a:t>
            </a:fld>
            <a:endParaRPr lang="de-DE"/>
          </a:p>
        </p:txBody>
      </p:sp>
    </p:spTree>
    <p:extLst>
      <p:ext uri="{BB962C8B-B14F-4D97-AF65-F5344CB8AC3E}">
        <p14:creationId xmlns:p14="http://schemas.microsoft.com/office/powerpoint/2010/main" val="3634621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A38E0F-B40A-56AB-C4F4-618E3AF36DC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DD2370A-926B-B15E-2DD3-285CD148417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1C3CCB2-D44C-3F5C-2124-DE159A9A5E33}"/>
              </a:ext>
            </a:extLst>
          </p:cNvPr>
          <p:cNvSpPr>
            <a:spLocks noGrp="1"/>
          </p:cNvSpPr>
          <p:nvPr>
            <p:ph type="body" idx="1"/>
          </p:nvPr>
        </p:nvSpPr>
        <p:spPr/>
        <p:txBody>
          <a:bodyPr/>
          <a:lstStyle/>
          <a:p>
            <a:r>
              <a:rPr lang="de-DE" dirty="0"/>
              <a:t>Kontrolleinrichtungen signifikant schlechter:</a:t>
            </a:r>
          </a:p>
          <a:p>
            <a:r>
              <a:rPr lang="de-DE" sz="1200" b="0" i="0" u="none" strike="noStrike" baseline="0" dirty="0">
                <a:solidFill>
                  <a:schemeClr val="tx1"/>
                </a:solidFill>
                <a:latin typeface="+mn-lt"/>
                <a:ea typeface="+mn-ea"/>
                <a:cs typeface="+mn-cs"/>
              </a:rPr>
              <a:t>- Körperpflege und körperliches Wohlbefinden (p = 0,022), </a:t>
            </a:r>
          </a:p>
          <a:p>
            <a:r>
              <a:rPr lang="de-DE" sz="1200" b="0" i="0" u="none" strike="noStrike" baseline="0" dirty="0">
                <a:solidFill>
                  <a:schemeClr val="tx1"/>
                </a:solidFill>
                <a:latin typeface="+mn-lt"/>
                <a:ea typeface="+mn-ea"/>
                <a:cs typeface="+mn-cs"/>
              </a:rPr>
              <a:t>- Sozialleben (p = 0,025), </a:t>
            </a:r>
          </a:p>
          <a:p>
            <a:r>
              <a:rPr lang="de-DE" sz="1200" b="0" i="0" u="none" strike="noStrike" baseline="0" dirty="0">
                <a:solidFill>
                  <a:schemeClr val="tx1"/>
                </a:solidFill>
                <a:latin typeface="+mn-lt"/>
                <a:ea typeface="+mn-ea"/>
                <a:cs typeface="+mn-cs"/>
              </a:rPr>
              <a:t>- Einfluss der Pflegekraft auf das Selbstwertgefühl (p = 0,036). </a:t>
            </a:r>
          </a:p>
          <a:p>
            <a:endParaRPr lang="de-DE" dirty="0"/>
          </a:p>
        </p:txBody>
      </p:sp>
      <p:sp>
        <p:nvSpPr>
          <p:cNvPr id="4" name="Foliennummernplatzhalter 3">
            <a:extLst>
              <a:ext uri="{FF2B5EF4-FFF2-40B4-BE49-F238E27FC236}">
                <a16:creationId xmlns:a16="http://schemas.microsoft.com/office/drawing/2014/main" id="{265DD473-2FC8-A1B3-422A-14262C6EEF53}"/>
              </a:ext>
            </a:extLst>
          </p:cNvPr>
          <p:cNvSpPr>
            <a:spLocks noGrp="1"/>
          </p:cNvSpPr>
          <p:nvPr>
            <p:ph type="sldNum" sz="quarter" idx="5"/>
          </p:nvPr>
        </p:nvSpPr>
        <p:spPr/>
        <p:txBody>
          <a:bodyPr/>
          <a:lstStyle/>
          <a:p>
            <a:pPr>
              <a:defRPr/>
            </a:pPr>
            <a:fld id="{460D628D-FC62-4541-A05E-E95D41248AAB}" type="slidenum">
              <a:rPr lang="de-DE" smtClean="0"/>
              <a:t>42</a:t>
            </a:fld>
            <a:endParaRPr lang="de-DE"/>
          </a:p>
        </p:txBody>
      </p:sp>
    </p:spTree>
    <p:extLst>
      <p:ext uri="{BB962C8B-B14F-4D97-AF65-F5344CB8AC3E}">
        <p14:creationId xmlns:p14="http://schemas.microsoft.com/office/powerpoint/2010/main" val="19904253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9C40F5-5A93-0E95-A8B0-07EA6B1F58B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1C22A2B-2120-DA11-4E81-4C228A5C026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19F9805-2E18-890D-E268-8F9F423205F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F6CA9E3-705C-BA92-4666-8BE8712EDA6C}"/>
              </a:ext>
            </a:extLst>
          </p:cNvPr>
          <p:cNvSpPr>
            <a:spLocks noGrp="1"/>
          </p:cNvSpPr>
          <p:nvPr>
            <p:ph type="sldNum" sz="quarter" idx="5"/>
          </p:nvPr>
        </p:nvSpPr>
        <p:spPr/>
        <p:txBody>
          <a:bodyPr/>
          <a:lstStyle/>
          <a:p>
            <a:pPr>
              <a:defRPr/>
            </a:pPr>
            <a:fld id="{460D628D-FC62-4541-A05E-E95D41248AAB}" type="slidenum">
              <a:rPr lang="de-DE" smtClean="0"/>
              <a:t>43</a:t>
            </a:fld>
            <a:endParaRPr lang="de-DE"/>
          </a:p>
        </p:txBody>
      </p:sp>
    </p:spTree>
    <p:extLst>
      <p:ext uri="{BB962C8B-B14F-4D97-AF65-F5344CB8AC3E}">
        <p14:creationId xmlns:p14="http://schemas.microsoft.com/office/powerpoint/2010/main" val="38594150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7FF1F-F745-E87E-0352-2FA965657D2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F54BF8F-4EAA-4AF8-7B28-6D123C705B9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FA02946-67EA-28AF-BBB1-80C893312118}"/>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E1ADB7E-01A1-ED73-E411-804E466F032B}"/>
              </a:ext>
            </a:extLst>
          </p:cNvPr>
          <p:cNvSpPr>
            <a:spLocks noGrp="1"/>
          </p:cNvSpPr>
          <p:nvPr>
            <p:ph type="sldNum" sz="quarter" idx="5"/>
          </p:nvPr>
        </p:nvSpPr>
        <p:spPr/>
        <p:txBody>
          <a:bodyPr/>
          <a:lstStyle/>
          <a:p>
            <a:pPr>
              <a:defRPr/>
            </a:pPr>
            <a:fld id="{460D628D-FC62-4541-A05E-E95D41248AAB}" type="slidenum">
              <a:rPr lang="de-DE" smtClean="0"/>
              <a:t>44</a:t>
            </a:fld>
            <a:endParaRPr lang="de-DE"/>
          </a:p>
        </p:txBody>
      </p:sp>
    </p:spTree>
    <p:extLst>
      <p:ext uri="{BB962C8B-B14F-4D97-AF65-F5344CB8AC3E}">
        <p14:creationId xmlns:p14="http://schemas.microsoft.com/office/powerpoint/2010/main" val="36133127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71AB0-90F1-B555-A7EA-C2E0F21C078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840839A-3395-DDF4-C1E9-BDD9334F19A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CEF937E-67FC-570D-663D-F86586AFE84A}"/>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5AA999A-B1A4-BAEE-26E9-CBF954217A38}"/>
              </a:ext>
            </a:extLst>
          </p:cNvPr>
          <p:cNvSpPr>
            <a:spLocks noGrp="1"/>
          </p:cNvSpPr>
          <p:nvPr>
            <p:ph type="sldNum" sz="quarter" idx="5"/>
          </p:nvPr>
        </p:nvSpPr>
        <p:spPr/>
        <p:txBody>
          <a:bodyPr/>
          <a:lstStyle/>
          <a:p>
            <a:pPr>
              <a:defRPr/>
            </a:pPr>
            <a:fld id="{460D628D-FC62-4541-A05E-E95D41248AAB}" type="slidenum">
              <a:rPr lang="de-DE" smtClean="0"/>
              <a:t>45</a:t>
            </a:fld>
            <a:endParaRPr lang="de-DE"/>
          </a:p>
        </p:txBody>
      </p:sp>
    </p:spTree>
    <p:extLst>
      <p:ext uri="{BB962C8B-B14F-4D97-AF65-F5344CB8AC3E}">
        <p14:creationId xmlns:p14="http://schemas.microsoft.com/office/powerpoint/2010/main" val="25187969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14A8F6-1A45-F502-A8D3-EF0233D25FE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F8BAC02-9792-85C5-3642-B7B61472EFB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ABB5B0-E77F-633D-4750-F5A8C44A007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A22AEDC0-1F93-C970-02F0-228C477153C4}"/>
              </a:ext>
            </a:extLst>
          </p:cNvPr>
          <p:cNvSpPr>
            <a:spLocks noGrp="1"/>
          </p:cNvSpPr>
          <p:nvPr>
            <p:ph type="sldNum" sz="quarter" idx="5"/>
          </p:nvPr>
        </p:nvSpPr>
        <p:spPr/>
        <p:txBody>
          <a:bodyPr/>
          <a:lstStyle/>
          <a:p>
            <a:pPr>
              <a:defRPr/>
            </a:pPr>
            <a:fld id="{460D628D-FC62-4541-A05E-E95D41248AAB}" type="slidenum">
              <a:rPr lang="de-DE" smtClean="0"/>
              <a:t>46</a:t>
            </a:fld>
            <a:endParaRPr lang="de-DE"/>
          </a:p>
        </p:txBody>
      </p:sp>
    </p:spTree>
    <p:extLst>
      <p:ext uri="{BB962C8B-B14F-4D97-AF65-F5344CB8AC3E}">
        <p14:creationId xmlns:p14="http://schemas.microsoft.com/office/powerpoint/2010/main" val="6954928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C36CC-028D-B36E-51E7-5529B1410EA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4CE30AF-9729-F95C-A491-D1ACE1B39AC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1CA6622-3725-8011-E96B-E2523E4B858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CC0488E-16F2-BF7B-044A-BAEC796B71FA}"/>
              </a:ext>
            </a:extLst>
          </p:cNvPr>
          <p:cNvSpPr>
            <a:spLocks noGrp="1"/>
          </p:cNvSpPr>
          <p:nvPr>
            <p:ph type="sldNum" sz="quarter" idx="5"/>
          </p:nvPr>
        </p:nvSpPr>
        <p:spPr/>
        <p:txBody>
          <a:bodyPr/>
          <a:lstStyle/>
          <a:p>
            <a:pPr>
              <a:defRPr/>
            </a:pPr>
            <a:fld id="{460D628D-FC62-4541-A05E-E95D41248AAB}" type="slidenum">
              <a:rPr lang="de-DE" smtClean="0"/>
              <a:t>47</a:t>
            </a:fld>
            <a:endParaRPr lang="de-DE"/>
          </a:p>
        </p:txBody>
      </p:sp>
    </p:spTree>
    <p:extLst>
      <p:ext uri="{BB962C8B-B14F-4D97-AF65-F5344CB8AC3E}">
        <p14:creationId xmlns:p14="http://schemas.microsoft.com/office/powerpoint/2010/main" val="262143111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EFC9E-0C76-8C60-3E44-DA5E410AB2A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E36503F-9F97-41B3-7C7D-2E3128B257D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2F2B12F-A152-E344-3BC5-62C3FE1DCF0D}"/>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0CFED85-81C7-23B3-59CC-A058525657F0}"/>
              </a:ext>
            </a:extLst>
          </p:cNvPr>
          <p:cNvSpPr>
            <a:spLocks noGrp="1"/>
          </p:cNvSpPr>
          <p:nvPr>
            <p:ph type="sldNum" sz="quarter" idx="5"/>
          </p:nvPr>
        </p:nvSpPr>
        <p:spPr/>
        <p:txBody>
          <a:bodyPr/>
          <a:lstStyle/>
          <a:p>
            <a:pPr>
              <a:defRPr/>
            </a:pPr>
            <a:fld id="{460D628D-FC62-4541-A05E-E95D41248AAB}" type="slidenum">
              <a:rPr lang="de-DE" smtClean="0"/>
              <a:t>48</a:t>
            </a:fld>
            <a:endParaRPr lang="de-DE"/>
          </a:p>
        </p:txBody>
      </p:sp>
    </p:spTree>
    <p:extLst>
      <p:ext uri="{BB962C8B-B14F-4D97-AF65-F5344CB8AC3E}">
        <p14:creationId xmlns:p14="http://schemas.microsoft.com/office/powerpoint/2010/main" val="313831293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68BD6F-B215-D0C9-A8A2-0A5163BDCD3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358B078-C28A-4383-43D2-BEA2EDFFB99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820A30B-D1DE-0BE5-64F0-E466F0EDE710}"/>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61AACBD4-528A-3028-43D5-89D8C60B6902}"/>
              </a:ext>
            </a:extLst>
          </p:cNvPr>
          <p:cNvSpPr>
            <a:spLocks noGrp="1"/>
          </p:cNvSpPr>
          <p:nvPr>
            <p:ph type="sldNum" sz="quarter" idx="5"/>
          </p:nvPr>
        </p:nvSpPr>
        <p:spPr/>
        <p:txBody>
          <a:bodyPr/>
          <a:lstStyle/>
          <a:p>
            <a:pPr>
              <a:defRPr/>
            </a:pPr>
            <a:fld id="{460D628D-FC62-4541-A05E-E95D41248AAB}" type="slidenum">
              <a:rPr lang="de-DE" smtClean="0"/>
              <a:t>49</a:t>
            </a:fld>
            <a:endParaRPr lang="de-DE"/>
          </a:p>
        </p:txBody>
      </p:sp>
    </p:spTree>
    <p:extLst>
      <p:ext uri="{BB962C8B-B14F-4D97-AF65-F5344CB8AC3E}">
        <p14:creationId xmlns:p14="http://schemas.microsoft.com/office/powerpoint/2010/main" val="359626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5</a:t>
            </a:fld>
            <a:endParaRPr lang="de-DE"/>
          </a:p>
        </p:txBody>
      </p:sp>
    </p:spTree>
    <p:extLst>
      <p:ext uri="{BB962C8B-B14F-4D97-AF65-F5344CB8AC3E}">
        <p14:creationId xmlns:p14="http://schemas.microsoft.com/office/powerpoint/2010/main" val="12952660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81D685-EB09-126E-A13E-ABF5D1EA52C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E243B81-75A1-EE84-4769-00747F4073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6FF8B6E-4F57-5352-36EA-59BD88E0D68C}"/>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A415C882-BC68-5CC8-A251-36CD590FBFDB}"/>
              </a:ext>
            </a:extLst>
          </p:cNvPr>
          <p:cNvSpPr>
            <a:spLocks noGrp="1"/>
          </p:cNvSpPr>
          <p:nvPr>
            <p:ph type="sldNum" sz="quarter" idx="5"/>
          </p:nvPr>
        </p:nvSpPr>
        <p:spPr/>
        <p:txBody>
          <a:bodyPr/>
          <a:lstStyle/>
          <a:p>
            <a:pPr>
              <a:defRPr/>
            </a:pPr>
            <a:fld id="{460D628D-FC62-4541-A05E-E95D41248AAB}" type="slidenum">
              <a:rPr lang="de-DE" smtClean="0"/>
              <a:t>50</a:t>
            </a:fld>
            <a:endParaRPr lang="de-DE"/>
          </a:p>
        </p:txBody>
      </p:sp>
    </p:spTree>
    <p:extLst>
      <p:ext uri="{BB962C8B-B14F-4D97-AF65-F5344CB8AC3E}">
        <p14:creationId xmlns:p14="http://schemas.microsoft.com/office/powerpoint/2010/main" val="282027656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E3F8A-0CEB-EE35-BFBE-53704BE3FA4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2B7FCF-C8B9-F201-D03F-B294A27E784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E07BA8-B227-3A40-D446-2B9DABB3F418}"/>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672C6E44-2B1E-DEF2-5C7E-368DACA1FFA9}"/>
              </a:ext>
            </a:extLst>
          </p:cNvPr>
          <p:cNvSpPr>
            <a:spLocks noGrp="1"/>
          </p:cNvSpPr>
          <p:nvPr>
            <p:ph type="sldNum" sz="quarter" idx="5"/>
          </p:nvPr>
        </p:nvSpPr>
        <p:spPr/>
        <p:txBody>
          <a:bodyPr/>
          <a:lstStyle/>
          <a:p>
            <a:pPr>
              <a:defRPr/>
            </a:pPr>
            <a:fld id="{460D628D-FC62-4541-A05E-E95D41248AAB}" type="slidenum">
              <a:rPr lang="de-DE" smtClean="0"/>
              <a:t>51</a:t>
            </a:fld>
            <a:endParaRPr lang="de-DE"/>
          </a:p>
        </p:txBody>
      </p:sp>
    </p:spTree>
    <p:extLst>
      <p:ext uri="{BB962C8B-B14F-4D97-AF65-F5344CB8AC3E}">
        <p14:creationId xmlns:p14="http://schemas.microsoft.com/office/powerpoint/2010/main" val="13545164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4B8B5-AE4C-D93F-ED2A-CCBBC1BF004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DDB58C6-85FF-E069-3E37-05B63292441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E3F7A34-1B42-DD88-2243-82A0539BDA07}"/>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7863D8EC-4E91-E0EE-30A1-D209C0E772B8}"/>
              </a:ext>
            </a:extLst>
          </p:cNvPr>
          <p:cNvSpPr>
            <a:spLocks noGrp="1"/>
          </p:cNvSpPr>
          <p:nvPr>
            <p:ph type="sldNum" sz="quarter" idx="5"/>
          </p:nvPr>
        </p:nvSpPr>
        <p:spPr/>
        <p:txBody>
          <a:bodyPr/>
          <a:lstStyle/>
          <a:p>
            <a:pPr>
              <a:defRPr/>
            </a:pPr>
            <a:fld id="{460D628D-FC62-4541-A05E-E95D41248AAB}" type="slidenum">
              <a:rPr lang="de-DE" smtClean="0"/>
              <a:t>52</a:t>
            </a:fld>
            <a:endParaRPr lang="de-DE"/>
          </a:p>
        </p:txBody>
      </p:sp>
    </p:spTree>
    <p:extLst>
      <p:ext uri="{BB962C8B-B14F-4D97-AF65-F5344CB8AC3E}">
        <p14:creationId xmlns:p14="http://schemas.microsoft.com/office/powerpoint/2010/main" val="25365741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E3F27-07E6-172F-BD11-7E2148E9CD5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7CD9CFD-D11F-F594-6F8A-D965552CE71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E575696-B681-0DBC-8FCA-62E0AF1ED81C}"/>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189BA0C-D013-4D92-51A1-A4D0D813B78C}"/>
              </a:ext>
            </a:extLst>
          </p:cNvPr>
          <p:cNvSpPr>
            <a:spLocks noGrp="1"/>
          </p:cNvSpPr>
          <p:nvPr>
            <p:ph type="sldNum" sz="quarter" idx="5"/>
          </p:nvPr>
        </p:nvSpPr>
        <p:spPr/>
        <p:txBody>
          <a:bodyPr/>
          <a:lstStyle/>
          <a:p>
            <a:pPr>
              <a:defRPr/>
            </a:pPr>
            <a:fld id="{460D628D-FC62-4541-A05E-E95D41248AAB}" type="slidenum">
              <a:rPr lang="de-DE" smtClean="0"/>
              <a:t>53</a:t>
            </a:fld>
            <a:endParaRPr lang="de-DE"/>
          </a:p>
        </p:txBody>
      </p:sp>
    </p:spTree>
    <p:extLst>
      <p:ext uri="{BB962C8B-B14F-4D97-AF65-F5344CB8AC3E}">
        <p14:creationId xmlns:p14="http://schemas.microsoft.com/office/powerpoint/2010/main" val="11523252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56</a:t>
            </a:fld>
            <a:endParaRPr lang="de-DE"/>
          </a:p>
        </p:txBody>
      </p:sp>
    </p:spTree>
    <p:extLst>
      <p:ext uri="{BB962C8B-B14F-4D97-AF65-F5344CB8AC3E}">
        <p14:creationId xmlns:p14="http://schemas.microsoft.com/office/powerpoint/2010/main" val="414422658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59</a:t>
            </a:fld>
            <a:endParaRPr lang="de-DE"/>
          </a:p>
        </p:txBody>
      </p:sp>
    </p:spTree>
    <p:extLst>
      <p:ext uri="{BB962C8B-B14F-4D97-AF65-F5344CB8AC3E}">
        <p14:creationId xmlns:p14="http://schemas.microsoft.com/office/powerpoint/2010/main" val="178351896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60</a:t>
            </a:fld>
            <a:endParaRPr lang="de-DE"/>
          </a:p>
        </p:txBody>
      </p:sp>
    </p:spTree>
    <p:extLst>
      <p:ext uri="{BB962C8B-B14F-4D97-AF65-F5344CB8AC3E}">
        <p14:creationId xmlns:p14="http://schemas.microsoft.com/office/powerpoint/2010/main" val="29866883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u="none" strike="noStrike" baseline="0" dirty="0">
                <a:solidFill>
                  <a:schemeClr val="tx1"/>
                </a:solidFill>
                <a:latin typeface="+mn-lt"/>
                <a:ea typeface="+mn-ea"/>
                <a:cs typeface="+mn-cs"/>
              </a:rPr>
              <a:t>Wird das Verhältnis ausschließlich auf Grundlage der aktiv bewerteten Teilschritte (grün und rot) betrachtet wird, so zeigt sich sogar ein Anstieg der fachgerecht durchgeführten Teilschritte und Anforderungen von 82 % auf 86 %. </a:t>
            </a:r>
          </a:p>
          <a:p>
            <a:r>
              <a:rPr lang="de-DE" sz="1200" b="0" i="0" u="none" strike="noStrike" baseline="0" dirty="0">
                <a:solidFill>
                  <a:schemeClr val="tx1"/>
                </a:solidFill>
                <a:latin typeface="+mn-lt"/>
                <a:ea typeface="+mn-ea"/>
                <a:cs typeface="+mn-cs"/>
              </a:rPr>
              <a:t>Gleichzeitig sinkt der Anteil der nicht (vollständig) fachgerecht ausgeführten Teilschritte von 18 % auf 14 %. </a:t>
            </a:r>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61</a:t>
            </a:fld>
            <a:endParaRPr lang="de-DE"/>
          </a:p>
        </p:txBody>
      </p:sp>
    </p:spTree>
    <p:extLst>
      <p:ext uri="{BB962C8B-B14F-4D97-AF65-F5344CB8AC3E}">
        <p14:creationId xmlns:p14="http://schemas.microsoft.com/office/powerpoint/2010/main" val="356570982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C73A9-AC8B-D0D5-996F-ED4EFF56FB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92E029C-56C3-500A-ECEC-A8F0E5B8CB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5888741-D47A-046E-99AA-827F0EA374C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10E9AAD-A1EA-1FD8-2EFB-18D77355BEAC}"/>
              </a:ext>
            </a:extLst>
          </p:cNvPr>
          <p:cNvSpPr>
            <a:spLocks noGrp="1"/>
          </p:cNvSpPr>
          <p:nvPr>
            <p:ph type="sldNum" sz="quarter" idx="5"/>
          </p:nvPr>
        </p:nvSpPr>
        <p:spPr/>
        <p:txBody>
          <a:bodyPr/>
          <a:lstStyle/>
          <a:p>
            <a:pPr>
              <a:defRPr/>
            </a:pPr>
            <a:fld id="{460D628D-FC62-4541-A05E-E95D41248AAB}" type="slidenum">
              <a:rPr lang="de-DE" smtClean="0"/>
              <a:t>64</a:t>
            </a:fld>
            <a:endParaRPr lang="de-DE"/>
          </a:p>
        </p:txBody>
      </p:sp>
    </p:spTree>
    <p:extLst>
      <p:ext uri="{BB962C8B-B14F-4D97-AF65-F5344CB8AC3E}">
        <p14:creationId xmlns:p14="http://schemas.microsoft.com/office/powerpoint/2010/main" val="46464657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65</a:t>
            </a:fld>
            <a:endParaRPr lang="de-DE"/>
          </a:p>
        </p:txBody>
      </p:sp>
    </p:spTree>
    <p:extLst>
      <p:ext uri="{BB962C8B-B14F-4D97-AF65-F5344CB8AC3E}">
        <p14:creationId xmlns:p14="http://schemas.microsoft.com/office/powerpoint/2010/main" val="3993380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C73A9-AC8B-D0D5-996F-ED4EFF56FB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92E029C-56C3-500A-ECEC-A8F0E5B8CB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5888741-D47A-046E-99AA-827F0EA374C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10E9AAD-A1EA-1FD8-2EFB-18D77355BEAC}"/>
              </a:ext>
            </a:extLst>
          </p:cNvPr>
          <p:cNvSpPr>
            <a:spLocks noGrp="1"/>
          </p:cNvSpPr>
          <p:nvPr>
            <p:ph type="sldNum" sz="quarter" idx="5"/>
          </p:nvPr>
        </p:nvSpPr>
        <p:spPr/>
        <p:txBody>
          <a:bodyPr/>
          <a:lstStyle/>
          <a:p>
            <a:pPr>
              <a:defRPr/>
            </a:pPr>
            <a:fld id="{460D628D-FC62-4541-A05E-E95D41248AAB}" type="slidenum">
              <a:rPr lang="de-DE" smtClean="0"/>
              <a:t>6</a:t>
            </a:fld>
            <a:endParaRPr lang="de-DE"/>
          </a:p>
        </p:txBody>
      </p:sp>
    </p:spTree>
    <p:extLst>
      <p:ext uri="{BB962C8B-B14F-4D97-AF65-F5344CB8AC3E}">
        <p14:creationId xmlns:p14="http://schemas.microsoft.com/office/powerpoint/2010/main" val="27678443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66</a:t>
            </a:fld>
            <a:endParaRPr lang="de-DE"/>
          </a:p>
        </p:txBody>
      </p:sp>
    </p:spTree>
    <p:extLst>
      <p:ext uri="{BB962C8B-B14F-4D97-AF65-F5344CB8AC3E}">
        <p14:creationId xmlns:p14="http://schemas.microsoft.com/office/powerpoint/2010/main" val="35659435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67</a:t>
            </a:fld>
            <a:endParaRPr lang="de-DE"/>
          </a:p>
        </p:txBody>
      </p:sp>
    </p:spTree>
    <p:extLst>
      <p:ext uri="{BB962C8B-B14F-4D97-AF65-F5344CB8AC3E}">
        <p14:creationId xmlns:p14="http://schemas.microsoft.com/office/powerpoint/2010/main" val="77128007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C73A9-AC8B-D0D5-996F-ED4EFF56FB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92E029C-56C3-500A-ECEC-A8F0E5B8CB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5888741-D47A-046E-99AA-827F0EA374C3}"/>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10E9AAD-A1EA-1FD8-2EFB-18D77355BEAC}"/>
              </a:ext>
            </a:extLst>
          </p:cNvPr>
          <p:cNvSpPr>
            <a:spLocks noGrp="1"/>
          </p:cNvSpPr>
          <p:nvPr>
            <p:ph type="sldNum" sz="quarter" idx="5"/>
          </p:nvPr>
        </p:nvSpPr>
        <p:spPr/>
        <p:txBody>
          <a:bodyPr/>
          <a:lstStyle/>
          <a:p>
            <a:pPr>
              <a:defRPr/>
            </a:pPr>
            <a:fld id="{460D628D-FC62-4541-A05E-E95D41248AAB}" type="slidenum">
              <a:rPr lang="de-DE" smtClean="0"/>
              <a:t>68</a:t>
            </a:fld>
            <a:endParaRPr lang="de-DE"/>
          </a:p>
        </p:txBody>
      </p:sp>
    </p:spTree>
    <p:extLst>
      <p:ext uri="{BB962C8B-B14F-4D97-AF65-F5344CB8AC3E}">
        <p14:creationId xmlns:p14="http://schemas.microsoft.com/office/powerpoint/2010/main" val="7079011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69</a:t>
            </a:fld>
            <a:endParaRPr lang="de-DE"/>
          </a:p>
        </p:txBody>
      </p:sp>
    </p:spTree>
    <p:extLst>
      <p:ext uri="{BB962C8B-B14F-4D97-AF65-F5344CB8AC3E}">
        <p14:creationId xmlns:p14="http://schemas.microsoft.com/office/powerpoint/2010/main" val="185247530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70</a:t>
            </a:fld>
            <a:endParaRPr lang="de-DE"/>
          </a:p>
        </p:txBody>
      </p:sp>
    </p:spTree>
    <p:extLst>
      <p:ext uri="{BB962C8B-B14F-4D97-AF65-F5344CB8AC3E}">
        <p14:creationId xmlns:p14="http://schemas.microsoft.com/office/powerpoint/2010/main" val="96648011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71</a:t>
            </a:fld>
            <a:endParaRPr lang="de-DE"/>
          </a:p>
        </p:txBody>
      </p:sp>
    </p:spTree>
    <p:extLst>
      <p:ext uri="{BB962C8B-B14F-4D97-AF65-F5344CB8AC3E}">
        <p14:creationId xmlns:p14="http://schemas.microsoft.com/office/powerpoint/2010/main" val="343538689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72</a:t>
            </a:fld>
            <a:endParaRPr lang="de-DE"/>
          </a:p>
        </p:txBody>
      </p:sp>
    </p:spTree>
    <p:extLst>
      <p:ext uri="{BB962C8B-B14F-4D97-AF65-F5344CB8AC3E}">
        <p14:creationId xmlns:p14="http://schemas.microsoft.com/office/powerpoint/2010/main" val="139940677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73</a:t>
            </a:fld>
            <a:endParaRPr lang="de-DE"/>
          </a:p>
        </p:txBody>
      </p:sp>
    </p:spTree>
    <p:extLst>
      <p:ext uri="{BB962C8B-B14F-4D97-AF65-F5344CB8AC3E}">
        <p14:creationId xmlns:p14="http://schemas.microsoft.com/office/powerpoint/2010/main" val="133799157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38DD1-DAF8-1E7D-70F2-CD8E4C9F1E8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B1AB3DF-DED5-74DB-B771-3948048E6DE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7824314-74BC-2A50-7407-C6549E8645CC}"/>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A4A3A117-06E1-5C90-CCB4-FE33597E9C72}"/>
              </a:ext>
            </a:extLst>
          </p:cNvPr>
          <p:cNvSpPr>
            <a:spLocks noGrp="1"/>
          </p:cNvSpPr>
          <p:nvPr>
            <p:ph type="sldNum" sz="quarter" idx="5"/>
          </p:nvPr>
        </p:nvSpPr>
        <p:spPr/>
        <p:txBody>
          <a:bodyPr/>
          <a:lstStyle/>
          <a:p>
            <a:pPr>
              <a:defRPr/>
            </a:pPr>
            <a:fld id="{460D628D-FC62-4541-A05E-E95D41248AAB}" type="slidenum">
              <a:rPr lang="de-DE" smtClean="0"/>
              <a:t>74</a:t>
            </a:fld>
            <a:endParaRPr lang="de-DE"/>
          </a:p>
        </p:txBody>
      </p:sp>
    </p:spTree>
    <p:extLst>
      <p:ext uri="{BB962C8B-B14F-4D97-AF65-F5344CB8AC3E}">
        <p14:creationId xmlns:p14="http://schemas.microsoft.com/office/powerpoint/2010/main" val="1939883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65583D-1336-5192-0AEF-0696132FE6E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1295D56-56CD-7334-C176-06286DEC147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9E515BD-7932-C7E6-3EEF-85868829999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F1C13ED-A846-EFE6-AC23-C33FBF6AD9AF}"/>
              </a:ext>
            </a:extLst>
          </p:cNvPr>
          <p:cNvSpPr>
            <a:spLocks noGrp="1"/>
          </p:cNvSpPr>
          <p:nvPr>
            <p:ph type="sldNum" sz="quarter" idx="5"/>
          </p:nvPr>
        </p:nvSpPr>
        <p:spPr/>
        <p:txBody>
          <a:bodyPr/>
          <a:lstStyle/>
          <a:p>
            <a:pPr>
              <a:defRPr/>
            </a:pPr>
            <a:fld id="{460D628D-FC62-4541-A05E-E95D41248AAB}" type="slidenum">
              <a:rPr lang="de-DE" smtClean="0"/>
              <a:t>75</a:t>
            </a:fld>
            <a:endParaRPr lang="de-DE"/>
          </a:p>
        </p:txBody>
      </p:sp>
    </p:spTree>
    <p:extLst>
      <p:ext uri="{BB962C8B-B14F-4D97-AF65-F5344CB8AC3E}">
        <p14:creationId xmlns:p14="http://schemas.microsoft.com/office/powerpoint/2010/main" val="3189389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B791-7334-3914-4448-B9487097B4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AD34E5-7C15-F220-C0BC-3A97DE2F67B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2DF39FF-FC5A-8312-3860-F62F4EFA0CB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AB7BE16-4A9E-8678-099E-3FFA0B88D270}"/>
              </a:ext>
            </a:extLst>
          </p:cNvPr>
          <p:cNvSpPr>
            <a:spLocks noGrp="1"/>
          </p:cNvSpPr>
          <p:nvPr>
            <p:ph type="sldNum" sz="quarter" idx="5"/>
          </p:nvPr>
        </p:nvSpPr>
        <p:spPr/>
        <p:txBody>
          <a:bodyPr/>
          <a:lstStyle/>
          <a:p>
            <a:pPr>
              <a:defRPr/>
            </a:pPr>
            <a:fld id="{460D628D-FC62-4541-A05E-E95D41248AAB}" type="slidenum">
              <a:rPr lang="de-DE" smtClean="0"/>
              <a:t>7</a:t>
            </a:fld>
            <a:endParaRPr lang="de-DE"/>
          </a:p>
        </p:txBody>
      </p:sp>
    </p:spTree>
    <p:extLst>
      <p:ext uri="{BB962C8B-B14F-4D97-AF65-F5344CB8AC3E}">
        <p14:creationId xmlns:p14="http://schemas.microsoft.com/office/powerpoint/2010/main" val="239389778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CE5E2C-3D8A-9635-E650-61A6C958757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D016A8E-E8DD-78D2-4095-0169180C81B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FB0CFCF-208A-7774-8309-D043B5161C0A}"/>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85FB6D7-553A-18E4-9111-2C39A5D18705}"/>
              </a:ext>
            </a:extLst>
          </p:cNvPr>
          <p:cNvSpPr>
            <a:spLocks noGrp="1"/>
          </p:cNvSpPr>
          <p:nvPr>
            <p:ph type="sldNum" sz="quarter" idx="5"/>
          </p:nvPr>
        </p:nvSpPr>
        <p:spPr/>
        <p:txBody>
          <a:bodyPr/>
          <a:lstStyle/>
          <a:p>
            <a:pPr>
              <a:defRPr/>
            </a:pPr>
            <a:fld id="{460D628D-FC62-4541-A05E-E95D41248AAB}" type="slidenum">
              <a:rPr lang="de-DE" smtClean="0"/>
              <a:t>76</a:t>
            </a:fld>
            <a:endParaRPr lang="de-DE"/>
          </a:p>
        </p:txBody>
      </p:sp>
    </p:spTree>
    <p:extLst>
      <p:ext uri="{BB962C8B-B14F-4D97-AF65-F5344CB8AC3E}">
        <p14:creationId xmlns:p14="http://schemas.microsoft.com/office/powerpoint/2010/main" val="187560630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700A46-AD50-FC3F-2A10-6310C308380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521F63A-9A7D-26DA-DFA7-40BBEA6F6E5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6C9996C-79DA-83D5-E6B5-B49F94B0B73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BEB821D4-434A-3598-0A65-11F39D33B225}"/>
              </a:ext>
            </a:extLst>
          </p:cNvPr>
          <p:cNvSpPr>
            <a:spLocks noGrp="1"/>
          </p:cNvSpPr>
          <p:nvPr>
            <p:ph type="sldNum" sz="quarter" idx="5"/>
          </p:nvPr>
        </p:nvSpPr>
        <p:spPr/>
        <p:txBody>
          <a:bodyPr/>
          <a:lstStyle/>
          <a:p>
            <a:pPr>
              <a:defRPr/>
            </a:pPr>
            <a:fld id="{460D628D-FC62-4541-A05E-E95D41248AAB}" type="slidenum">
              <a:rPr lang="de-DE" smtClean="0"/>
              <a:t>77</a:t>
            </a:fld>
            <a:endParaRPr lang="de-DE"/>
          </a:p>
        </p:txBody>
      </p:sp>
    </p:spTree>
    <p:extLst>
      <p:ext uri="{BB962C8B-B14F-4D97-AF65-F5344CB8AC3E}">
        <p14:creationId xmlns:p14="http://schemas.microsoft.com/office/powerpoint/2010/main" val="2134564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460D628D-FC62-4541-A05E-E95D41248AAB}" type="slidenum">
              <a:rPr lang="de-DE" smtClean="0"/>
              <a:t>8</a:t>
            </a:fld>
            <a:endParaRPr lang="de-DE"/>
          </a:p>
        </p:txBody>
      </p:sp>
    </p:spTree>
    <p:extLst>
      <p:ext uri="{BB962C8B-B14F-4D97-AF65-F5344CB8AC3E}">
        <p14:creationId xmlns:p14="http://schemas.microsoft.com/office/powerpoint/2010/main" val="619832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C2EA0-5F17-5203-1DE6-979A03A4F3F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2737911-82E1-29B0-6590-66D347FAEA5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D1A5680-5E11-B8F4-3506-EEE24D99C0BD}"/>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99940D49-DB21-EB4B-37B5-8579D09175B5}"/>
              </a:ext>
            </a:extLst>
          </p:cNvPr>
          <p:cNvSpPr>
            <a:spLocks noGrp="1"/>
          </p:cNvSpPr>
          <p:nvPr>
            <p:ph type="sldNum" sz="quarter" idx="5"/>
          </p:nvPr>
        </p:nvSpPr>
        <p:spPr/>
        <p:txBody>
          <a:bodyPr/>
          <a:lstStyle/>
          <a:p>
            <a:pPr>
              <a:defRPr/>
            </a:pPr>
            <a:fld id="{460D628D-FC62-4541-A05E-E95D41248AAB}" type="slidenum">
              <a:rPr lang="de-DE" smtClean="0"/>
              <a:t>9</a:t>
            </a:fld>
            <a:endParaRPr lang="de-DE"/>
          </a:p>
        </p:txBody>
      </p:sp>
    </p:spTree>
    <p:extLst>
      <p:ext uri="{BB962C8B-B14F-4D97-AF65-F5344CB8AC3E}">
        <p14:creationId xmlns:p14="http://schemas.microsoft.com/office/powerpoint/2010/main" val="2412821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Master" Target="../slideMasters/slideMaster1.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1 A">
    <p:spTree>
      <p:nvGrpSpPr>
        <p:cNvPr id="1" name=""/>
        <p:cNvGrpSpPr/>
        <p:nvPr/>
      </p:nvGrpSpPr>
      <p:grpSpPr bwMode="auto">
        <a:xfrm>
          <a:off x="0" y="0"/>
          <a:ext cx="0" cy="0"/>
          <a:chOff x="0" y="0"/>
          <a:chExt cx="0" cy="0"/>
        </a:xfrm>
      </p:grpSpPr>
      <p:sp>
        <p:nvSpPr>
          <p:cNvPr id="4" name="Rechteck 19"/>
          <p:cNvSpPr/>
          <p:nvPr userDrawn="1"/>
        </p:nvSpPr>
        <p:spPr bwMode="gray">
          <a:xfrm>
            <a:off x="0" y="1952625"/>
            <a:ext cx="5087937" cy="49053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7" descr="Universität Bremen Logo"/>
          <p:cNvPicPr/>
          <p:nvPr userDrawn="1"/>
        </p:nvPicPr>
        <p:blipFill>
          <a:blip r:embed="rId2"/>
          <a:stretch/>
        </p:blipFill>
        <p:spPr bwMode="gray">
          <a:xfrm>
            <a:off x="442728" y="427631"/>
            <a:ext cx="2029010" cy="730343"/>
          </a:xfrm>
          <a:prstGeom prst="rect">
            <a:avLst/>
          </a:prstGeom>
        </p:spPr>
      </p:pic>
      <p:sp>
        <p:nvSpPr>
          <p:cNvPr id="6" name="Rechteck 20"/>
          <p:cNvSpPr/>
          <p:nvPr userDrawn="1"/>
        </p:nvSpPr>
        <p:spPr bwMode="gray">
          <a:xfrm>
            <a:off x="-1" y="2960688"/>
            <a:ext cx="404336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3"/>
          <p:cNvSpPr/>
          <p:nvPr userDrawn="1"/>
        </p:nvSpPr>
        <p:spPr bwMode="gray">
          <a:xfrm>
            <a:off x="-1" y="3933824"/>
            <a:ext cx="404336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4"/>
          <p:cNvSpPr/>
          <p:nvPr userDrawn="1"/>
        </p:nvSpPr>
        <p:spPr bwMode="gray">
          <a:xfrm>
            <a:off x="-1" y="4905375"/>
            <a:ext cx="404336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5"/>
          <p:cNvSpPr/>
          <p:nvPr userDrawn="1"/>
        </p:nvSpPr>
        <p:spPr bwMode="gray">
          <a:xfrm>
            <a:off x="-1" y="5884654"/>
            <a:ext cx="404336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2"/>
          <p:cNvSpPr/>
          <p:nvPr userDrawn="1"/>
        </p:nvSpPr>
        <p:spPr bwMode="gray">
          <a:xfrm>
            <a:off x="5087938" y="1952625"/>
            <a:ext cx="7104062" cy="4905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30"/>
          <p:cNvSpPr/>
          <p:nvPr userDrawn="1"/>
        </p:nvSpPr>
        <p:spPr bwMode="gray">
          <a:xfrm>
            <a:off x="6096000" y="2960688"/>
            <a:ext cx="1008063"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31"/>
          <p:cNvSpPr/>
          <p:nvPr userDrawn="1"/>
        </p:nvSpPr>
        <p:spPr bwMode="gray">
          <a:xfrm>
            <a:off x="8155553" y="2960688"/>
            <a:ext cx="1008063"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Rechteck 32"/>
          <p:cNvSpPr/>
          <p:nvPr userDrawn="1"/>
        </p:nvSpPr>
        <p:spPr bwMode="gray">
          <a:xfrm>
            <a:off x="10164763" y="2960688"/>
            <a:ext cx="1008063"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4" name="Titel 2"/>
          <p:cNvSpPr>
            <a:spLocks noGrp="1"/>
          </p:cNvSpPr>
          <p:nvPr>
            <p:ph type="title"/>
          </p:nvPr>
        </p:nvSpPr>
        <p:spPr bwMode="auto">
          <a:xfrm>
            <a:off x="5087937" y="385178"/>
            <a:ext cx="6084887" cy="595897"/>
          </a:xfrm>
        </p:spPr>
        <p:txBody>
          <a:bodyPr/>
          <a:lstStyle>
            <a:lvl1pPr>
              <a:defRPr sz="1800"/>
            </a:lvl1pPr>
          </a:lstStyle>
          <a:p>
            <a:pPr>
              <a:defRPr/>
            </a:pPr>
            <a:r>
              <a:rPr lang="de-DE"/>
              <a:t>Titelmasterformat durch Klicken bearbeiten</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4">
    <p:spTree>
      <p:nvGrpSpPr>
        <p:cNvPr id="1" name=""/>
        <p:cNvGrpSpPr/>
        <p:nvPr/>
      </p:nvGrpSpPr>
      <p:grpSpPr bwMode="auto">
        <a:xfrm>
          <a:off x="0" y="0"/>
          <a:ext cx="0" cy="0"/>
          <a:chOff x="0" y="0"/>
          <a:chExt cx="0" cy="0"/>
        </a:xfrm>
      </p:grpSpPr>
      <p:sp>
        <p:nvSpPr>
          <p:cNvPr id="4" name="Rechteck 19"/>
          <p:cNvSpPr/>
          <p:nvPr userDrawn="1"/>
        </p:nvSpPr>
        <p:spPr bwMode="gray">
          <a:xfrm>
            <a:off x="0" y="1952625"/>
            <a:ext cx="6096000" cy="4905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5" name="Rechteck 22"/>
          <p:cNvSpPr/>
          <p:nvPr userDrawn="1"/>
        </p:nvSpPr>
        <p:spPr bwMode="gray">
          <a:xfrm>
            <a:off x="6096000" y="1952625"/>
            <a:ext cx="6096000" cy="49053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6" name="Rechteck 32"/>
          <p:cNvSpPr/>
          <p:nvPr userDrawn="1"/>
        </p:nvSpPr>
        <p:spPr bwMode="gray">
          <a:xfrm>
            <a:off x="9156700" y="2960688"/>
            <a:ext cx="3035299" cy="38973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1"/>
          <p:cNvSpPr/>
          <p:nvPr userDrawn="1"/>
        </p:nvSpPr>
        <p:spPr bwMode="gray">
          <a:xfrm>
            <a:off x="0" y="2960688"/>
            <a:ext cx="1019177"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6"/>
          <p:cNvSpPr/>
          <p:nvPr userDrawn="1"/>
        </p:nvSpPr>
        <p:spPr bwMode="gray">
          <a:xfrm>
            <a:off x="2027239" y="2960688"/>
            <a:ext cx="1008062"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7"/>
          <p:cNvSpPr/>
          <p:nvPr userDrawn="1"/>
        </p:nvSpPr>
        <p:spPr bwMode="gray">
          <a:xfrm>
            <a:off x="4043363" y="2960688"/>
            <a:ext cx="1044575"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10" name="Grafik 15" descr="Universität Bremen Logo"/>
          <p:cNvPicPr/>
          <p:nvPr userDrawn="1"/>
        </p:nvPicPr>
        <p:blipFill>
          <a:blip r:embed="rId2"/>
          <a:stretch/>
        </p:blipFill>
        <p:spPr bwMode="gray">
          <a:xfrm>
            <a:off x="442728" y="427631"/>
            <a:ext cx="2029010" cy="730343"/>
          </a:xfrm>
          <a:prstGeom prst="rect">
            <a:avLst/>
          </a:prstGeom>
        </p:spPr>
      </p:pic>
      <p:sp>
        <p:nvSpPr>
          <p:cNvPr id="11" name="Titel 1"/>
          <p:cNvSpPr>
            <a:spLocks noGrp="1"/>
          </p:cNvSpPr>
          <p:nvPr>
            <p:ph type="title"/>
          </p:nvPr>
        </p:nvSpPr>
        <p:spPr bwMode="auto">
          <a:xfrm>
            <a:off x="5087937" y="385178"/>
            <a:ext cx="6096000" cy="590478"/>
          </a:xfrm>
        </p:spPr>
        <p:txBody>
          <a:bodyPr/>
          <a:lstStyle>
            <a:lvl1pPr>
              <a:defRPr sz="1800"/>
            </a:lvl1pPr>
          </a:lstStyle>
          <a:p>
            <a:pPr>
              <a:defRPr/>
            </a:pPr>
            <a:r>
              <a:rPr lang="de-DE"/>
              <a:t>Titelmasterformat durch Klicken bearbeiten</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5 A">
    <p:spTree>
      <p:nvGrpSpPr>
        <p:cNvPr id="1" name=""/>
        <p:cNvGrpSpPr/>
        <p:nvPr/>
      </p:nvGrpSpPr>
      <p:grpSpPr bwMode="auto">
        <a:xfrm>
          <a:off x="0" y="0"/>
          <a:ext cx="0" cy="0"/>
          <a:chOff x="0" y="0"/>
          <a:chExt cx="0" cy="0"/>
        </a:xfrm>
      </p:grpSpPr>
      <p:pic>
        <p:nvPicPr>
          <p:cNvPr id="4" name="Grafik 15" descr="Universität Bremen Logo"/>
          <p:cNvPicPr/>
          <p:nvPr userDrawn="1"/>
        </p:nvPicPr>
        <p:blipFill>
          <a:blip r:embed="rId2"/>
          <a:stretch/>
        </p:blipFill>
        <p:spPr bwMode="gray">
          <a:xfrm>
            <a:off x="442728" y="427631"/>
            <a:ext cx="2029010" cy="730343"/>
          </a:xfrm>
          <a:prstGeom prst="rect">
            <a:avLst/>
          </a:prstGeom>
        </p:spPr>
      </p:pic>
      <p:sp>
        <p:nvSpPr>
          <p:cNvPr id="5"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
        <p:nvSpPr>
          <p:cNvPr id="6" name="Rechteck 22"/>
          <p:cNvSpPr/>
          <p:nvPr userDrawn="1"/>
        </p:nvSpPr>
        <p:spPr bwMode="gray">
          <a:xfrm>
            <a:off x="-1" y="1952625"/>
            <a:ext cx="12192002" cy="4905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30"/>
          <p:cNvSpPr/>
          <p:nvPr userDrawn="1"/>
        </p:nvSpPr>
        <p:spPr bwMode="gray">
          <a:xfrm>
            <a:off x="4043363" y="2960688"/>
            <a:ext cx="1044575"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19"/>
          <p:cNvSpPr/>
          <p:nvPr userDrawn="1"/>
        </p:nvSpPr>
        <p:spPr bwMode="gray">
          <a:xfrm>
            <a:off x="1" y="1952625"/>
            <a:ext cx="3028384" cy="49053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0"/>
          <p:cNvSpPr/>
          <p:nvPr userDrawn="1"/>
        </p:nvSpPr>
        <p:spPr bwMode="gray">
          <a:xfrm>
            <a:off x="-1" y="2960688"/>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3"/>
          <p:cNvSpPr/>
          <p:nvPr userDrawn="1"/>
        </p:nvSpPr>
        <p:spPr bwMode="gray">
          <a:xfrm>
            <a:off x="-1" y="3933824"/>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24"/>
          <p:cNvSpPr/>
          <p:nvPr userDrawn="1"/>
        </p:nvSpPr>
        <p:spPr bwMode="gray">
          <a:xfrm>
            <a:off x="-1" y="4905375"/>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25"/>
          <p:cNvSpPr/>
          <p:nvPr userDrawn="1"/>
        </p:nvSpPr>
        <p:spPr bwMode="gray">
          <a:xfrm>
            <a:off x="-1" y="5876925"/>
            <a:ext cx="2027239"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Bildplatzhalter 5" descr="Bild / Grafik / Tabelle: Hier müsste der Alternativtext ergänzt werden."/>
          <p:cNvSpPr>
            <a:spLocks noGrp="1"/>
          </p:cNvSpPr>
          <p:nvPr>
            <p:ph type="pic" sz="quarter" idx="14"/>
          </p:nvPr>
        </p:nvSpPr>
        <p:spPr bwMode="gray">
          <a:xfrm>
            <a:off x="5097461" y="1952625"/>
            <a:ext cx="7094538" cy="4905375"/>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5 B">
    <p:spTree>
      <p:nvGrpSpPr>
        <p:cNvPr id="1" name=""/>
        <p:cNvGrpSpPr/>
        <p:nvPr/>
      </p:nvGrpSpPr>
      <p:grpSpPr bwMode="auto">
        <a:xfrm>
          <a:off x="0" y="0"/>
          <a:ext cx="0" cy="0"/>
          <a:chOff x="0" y="0"/>
          <a:chExt cx="0" cy="0"/>
        </a:xfrm>
      </p:grpSpPr>
      <p:pic>
        <p:nvPicPr>
          <p:cNvPr id="4" name="Grafik 15" descr="Universität Bremen Logo"/>
          <p:cNvPicPr/>
          <p:nvPr userDrawn="1"/>
        </p:nvPicPr>
        <p:blipFill>
          <a:blip r:embed="rId2"/>
          <a:stretch/>
        </p:blipFill>
        <p:spPr bwMode="gray">
          <a:xfrm>
            <a:off x="442728" y="427631"/>
            <a:ext cx="2029010" cy="730343"/>
          </a:xfrm>
          <a:prstGeom prst="rect">
            <a:avLst/>
          </a:prstGeom>
        </p:spPr>
      </p:pic>
      <p:sp>
        <p:nvSpPr>
          <p:cNvPr id="5"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
        <p:nvSpPr>
          <p:cNvPr id="6" name="Rechteck 22"/>
          <p:cNvSpPr/>
          <p:nvPr userDrawn="1"/>
        </p:nvSpPr>
        <p:spPr bwMode="gray">
          <a:xfrm>
            <a:off x="-1" y="1952625"/>
            <a:ext cx="12192002" cy="49053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19"/>
          <p:cNvSpPr/>
          <p:nvPr userDrawn="1"/>
        </p:nvSpPr>
        <p:spPr bwMode="gray">
          <a:xfrm>
            <a:off x="1" y="1952625"/>
            <a:ext cx="3028384" cy="49053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0"/>
          <p:cNvSpPr/>
          <p:nvPr userDrawn="1"/>
        </p:nvSpPr>
        <p:spPr bwMode="gray">
          <a:xfrm>
            <a:off x="-1" y="2960688"/>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3"/>
          <p:cNvSpPr/>
          <p:nvPr userDrawn="1"/>
        </p:nvSpPr>
        <p:spPr bwMode="gray">
          <a:xfrm>
            <a:off x="-1" y="3933824"/>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4"/>
          <p:cNvSpPr/>
          <p:nvPr userDrawn="1"/>
        </p:nvSpPr>
        <p:spPr bwMode="gray">
          <a:xfrm>
            <a:off x="-1" y="4905375"/>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25"/>
          <p:cNvSpPr/>
          <p:nvPr userDrawn="1"/>
        </p:nvSpPr>
        <p:spPr bwMode="gray">
          <a:xfrm>
            <a:off x="-1" y="5876925"/>
            <a:ext cx="2027239"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Bildplatzhalter 5" descr="Bild / Grafik / Tabelle: Hier müsste der Alternativtext ergänzt werden."/>
          <p:cNvSpPr>
            <a:spLocks noGrp="1"/>
          </p:cNvSpPr>
          <p:nvPr>
            <p:ph type="pic" sz="quarter" idx="14"/>
          </p:nvPr>
        </p:nvSpPr>
        <p:spPr bwMode="gray">
          <a:xfrm>
            <a:off x="5097461" y="1952625"/>
            <a:ext cx="7094538" cy="4905375"/>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5 C">
    <p:spTree>
      <p:nvGrpSpPr>
        <p:cNvPr id="1" name=""/>
        <p:cNvGrpSpPr/>
        <p:nvPr/>
      </p:nvGrpSpPr>
      <p:grpSpPr bwMode="auto">
        <a:xfrm>
          <a:off x="0" y="0"/>
          <a:ext cx="0" cy="0"/>
          <a:chOff x="0" y="0"/>
          <a:chExt cx="0" cy="0"/>
        </a:xfrm>
      </p:grpSpPr>
      <p:pic>
        <p:nvPicPr>
          <p:cNvPr id="4" name="Grafik 15" descr="Universität Bremen Logo"/>
          <p:cNvPicPr/>
          <p:nvPr userDrawn="1"/>
        </p:nvPicPr>
        <p:blipFill>
          <a:blip r:embed="rId2"/>
          <a:stretch/>
        </p:blipFill>
        <p:spPr bwMode="gray">
          <a:xfrm>
            <a:off x="442728" y="427631"/>
            <a:ext cx="2029010" cy="730343"/>
          </a:xfrm>
          <a:prstGeom prst="rect">
            <a:avLst/>
          </a:prstGeom>
        </p:spPr>
      </p:pic>
      <p:sp>
        <p:nvSpPr>
          <p:cNvPr id="5"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
        <p:nvSpPr>
          <p:cNvPr id="6" name="Rechteck 22"/>
          <p:cNvSpPr/>
          <p:nvPr userDrawn="1"/>
        </p:nvSpPr>
        <p:spPr bwMode="gray">
          <a:xfrm>
            <a:off x="-1" y="1952625"/>
            <a:ext cx="12192002" cy="49053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19"/>
          <p:cNvSpPr/>
          <p:nvPr userDrawn="1"/>
        </p:nvSpPr>
        <p:spPr bwMode="gray">
          <a:xfrm>
            <a:off x="1" y="1952625"/>
            <a:ext cx="3028384" cy="4905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0"/>
          <p:cNvSpPr/>
          <p:nvPr userDrawn="1"/>
        </p:nvSpPr>
        <p:spPr bwMode="gray">
          <a:xfrm>
            <a:off x="-1" y="2960688"/>
            <a:ext cx="2027239" cy="50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3"/>
          <p:cNvSpPr/>
          <p:nvPr userDrawn="1"/>
        </p:nvSpPr>
        <p:spPr bwMode="gray">
          <a:xfrm>
            <a:off x="-1" y="3933824"/>
            <a:ext cx="2027239" cy="50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4"/>
          <p:cNvSpPr/>
          <p:nvPr userDrawn="1"/>
        </p:nvSpPr>
        <p:spPr bwMode="gray">
          <a:xfrm>
            <a:off x="-1" y="4905375"/>
            <a:ext cx="2027239" cy="50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25"/>
          <p:cNvSpPr/>
          <p:nvPr userDrawn="1"/>
        </p:nvSpPr>
        <p:spPr bwMode="gray">
          <a:xfrm>
            <a:off x="-1" y="5876925"/>
            <a:ext cx="2027239" cy="511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Bildplatzhalter 5" descr="Bild / Grafik / Tabelle: Hier müsste der Alternativtext ergänzt werden."/>
          <p:cNvSpPr>
            <a:spLocks noGrp="1"/>
          </p:cNvSpPr>
          <p:nvPr>
            <p:ph type="pic" sz="quarter" idx="14"/>
          </p:nvPr>
        </p:nvSpPr>
        <p:spPr bwMode="gray">
          <a:xfrm>
            <a:off x="5097461" y="1952625"/>
            <a:ext cx="7094538" cy="4905375"/>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6 A">
    <p:spTree>
      <p:nvGrpSpPr>
        <p:cNvPr id="1" name=""/>
        <p:cNvGrpSpPr/>
        <p:nvPr/>
      </p:nvGrpSpPr>
      <p:grpSpPr bwMode="auto">
        <a:xfrm>
          <a:off x="0" y="0"/>
          <a:ext cx="0" cy="0"/>
          <a:chOff x="0" y="0"/>
          <a:chExt cx="0" cy="0"/>
        </a:xfrm>
      </p:grpSpPr>
      <p:pic>
        <p:nvPicPr>
          <p:cNvPr id="4" name="Grafik 15" descr="Universität Bremen Logo"/>
          <p:cNvPicPr/>
          <p:nvPr userDrawn="1"/>
        </p:nvPicPr>
        <p:blipFill>
          <a:blip r:embed="rId2"/>
          <a:stretch/>
        </p:blipFill>
        <p:spPr bwMode="gray">
          <a:xfrm>
            <a:off x="442728" y="427631"/>
            <a:ext cx="2029010" cy="730343"/>
          </a:xfrm>
          <a:prstGeom prst="rect">
            <a:avLst/>
          </a:prstGeom>
        </p:spPr>
      </p:pic>
      <p:sp>
        <p:nvSpPr>
          <p:cNvPr id="5"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
        <p:nvSpPr>
          <p:cNvPr id="6" name="Rechteck 19"/>
          <p:cNvSpPr/>
          <p:nvPr userDrawn="1"/>
        </p:nvSpPr>
        <p:spPr bwMode="gray">
          <a:xfrm>
            <a:off x="0" y="1952625"/>
            <a:ext cx="12191999" cy="49053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0"/>
          <p:cNvSpPr/>
          <p:nvPr userDrawn="1"/>
        </p:nvSpPr>
        <p:spPr bwMode="gray">
          <a:xfrm>
            <a:off x="-1" y="2960688"/>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 y="3933824"/>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 y="4905375"/>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 y="5876925"/>
            <a:ext cx="2027239" cy="49819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Bildplatzhalter 5" descr="Bild / Grafik / Tabelle: Hier müsste der Alternativtext ergänzt werden."/>
          <p:cNvSpPr>
            <a:spLocks noGrp="1"/>
          </p:cNvSpPr>
          <p:nvPr>
            <p:ph type="pic" sz="quarter" idx="14"/>
          </p:nvPr>
        </p:nvSpPr>
        <p:spPr bwMode="gray">
          <a:xfrm>
            <a:off x="3035299" y="1952625"/>
            <a:ext cx="9156699" cy="4905375"/>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
        <p:nvSpPr>
          <p:cNvPr id="12" name="Rechteck 18"/>
          <p:cNvSpPr/>
          <p:nvPr userDrawn="1"/>
        </p:nvSpPr>
        <p:spPr bwMode="gray">
          <a:xfrm>
            <a:off x="-1" y="6375123"/>
            <a:ext cx="2027239" cy="48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Rechteck 21"/>
          <p:cNvSpPr/>
          <p:nvPr userDrawn="1"/>
        </p:nvSpPr>
        <p:spPr bwMode="gray">
          <a:xfrm>
            <a:off x="2027238" y="6375123"/>
            <a:ext cx="1001147" cy="482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6 B">
    <p:spTree>
      <p:nvGrpSpPr>
        <p:cNvPr id="1" name=""/>
        <p:cNvGrpSpPr/>
        <p:nvPr/>
      </p:nvGrpSpPr>
      <p:grpSpPr bwMode="auto">
        <a:xfrm>
          <a:off x="0" y="0"/>
          <a:ext cx="0" cy="0"/>
          <a:chOff x="0" y="0"/>
          <a:chExt cx="0" cy="0"/>
        </a:xfrm>
      </p:grpSpPr>
      <p:pic>
        <p:nvPicPr>
          <p:cNvPr id="4" name="Grafik 15" descr="Universität Bremen Logo"/>
          <p:cNvPicPr/>
          <p:nvPr userDrawn="1"/>
        </p:nvPicPr>
        <p:blipFill>
          <a:blip r:embed="rId2"/>
          <a:stretch/>
        </p:blipFill>
        <p:spPr bwMode="gray">
          <a:xfrm>
            <a:off x="442728" y="427631"/>
            <a:ext cx="2029010" cy="730343"/>
          </a:xfrm>
          <a:prstGeom prst="rect">
            <a:avLst/>
          </a:prstGeom>
        </p:spPr>
      </p:pic>
      <p:sp>
        <p:nvSpPr>
          <p:cNvPr id="5"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
        <p:nvSpPr>
          <p:cNvPr id="6" name="Rechteck 19"/>
          <p:cNvSpPr/>
          <p:nvPr userDrawn="1"/>
        </p:nvSpPr>
        <p:spPr bwMode="gray">
          <a:xfrm>
            <a:off x="0" y="1952625"/>
            <a:ext cx="12191999" cy="49053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0"/>
          <p:cNvSpPr/>
          <p:nvPr userDrawn="1"/>
        </p:nvSpPr>
        <p:spPr bwMode="gray">
          <a:xfrm>
            <a:off x="-1" y="2960688"/>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 y="3933824"/>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 y="4905375"/>
            <a:ext cx="2027239"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 y="5876925"/>
            <a:ext cx="2027239"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Bildplatzhalter 5" descr="Bild / Grafik / Tabelle: Hier müsste der Alternativtext ergänzt werden."/>
          <p:cNvSpPr>
            <a:spLocks noGrp="1"/>
          </p:cNvSpPr>
          <p:nvPr>
            <p:ph type="pic" sz="quarter" idx="14"/>
          </p:nvPr>
        </p:nvSpPr>
        <p:spPr bwMode="gray">
          <a:xfrm>
            <a:off x="3035299" y="1952625"/>
            <a:ext cx="9156699" cy="4905375"/>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6 C">
    <p:spTree>
      <p:nvGrpSpPr>
        <p:cNvPr id="1" name=""/>
        <p:cNvGrpSpPr/>
        <p:nvPr/>
      </p:nvGrpSpPr>
      <p:grpSpPr bwMode="auto">
        <a:xfrm>
          <a:off x="0" y="0"/>
          <a:ext cx="0" cy="0"/>
          <a:chOff x="0" y="0"/>
          <a:chExt cx="0" cy="0"/>
        </a:xfrm>
      </p:grpSpPr>
      <p:pic>
        <p:nvPicPr>
          <p:cNvPr id="4" name="Grafik 15" descr="Universität Bremen Logo"/>
          <p:cNvPicPr/>
          <p:nvPr userDrawn="1"/>
        </p:nvPicPr>
        <p:blipFill>
          <a:blip r:embed="rId2"/>
          <a:stretch/>
        </p:blipFill>
        <p:spPr bwMode="gray">
          <a:xfrm>
            <a:off x="442728" y="427631"/>
            <a:ext cx="2029010" cy="730343"/>
          </a:xfrm>
          <a:prstGeom prst="rect">
            <a:avLst/>
          </a:prstGeom>
        </p:spPr>
      </p:pic>
      <p:sp>
        <p:nvSpPr>
          <p:cNvPr id="5"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
        <p:nvSpPr>
          <p:cNvPr id="6" name="Rechteck 19"/>
          <p:cNvSpPr/>
          <p:nvPr userDrawn="1"/>
        </p:nvSpPr>
        <p:spPr bwMode="gray">
          <a:xfrm>
            <a:off x="0" y="1952625"/>
            <a:ext cx="12191999" cy="4905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0"/>
          <p:cNvSpPr/>
          <p:nvPr userDrawn="1"/>
        </p:nvSpPr>
        <p:spPr bwMode="gray">
          <a:xfrm>
            <a:off x="-1" y="2960688"/>
            <a:ext cx="2027239" cy="50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 y="3933824"/>
            <a:ext cx="2027239" cy="50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 y="4905375"/>
            <a:ext cx="2027239" cy="50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 y="5876925"/>
            <a:ext cx="2027239" cy="5117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Bildplatzhalter 5" descr="Bild / Grafik / Tabelle: Hier müsste der Alternativtext ergänzt werden."/>
          <p:cNvSpPr>
            <a:spLocks noGrp="1"/>
          </p:cNvSpPr>
          <p:nvPr>
            <p:ph type="pic" sz="quarter" idx="14"/>
          </p:nvPr>
        </p:nvSpPr>
        <p:spPr bwMode="gray">
          <a:xfrm>
            <a:off x="3035299" y="1952625"/>
            <a:ext cx="9156699" cy="4905375"/>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A">
    <p:spTree>
      <p:nvGrpSpPr>
        <p:cNvPr id="1" name=""/>
        <p:cNvGrpSpPr/>
        <p:nvPr/>
      </p:nvGrpSpPr>
      <p:grpSpPr bwMode="auto">
        <a:xfrm>
          <a:off x="0" y="0"/>
          <a:ext cx="0" cy="0"/>
          <a:chOff x="0" y="0"/>
          <a:chExt cx="0" cy="0"/>
        </a:xfrm>
      </p:grpSpPr>
      <p:sp>
        <p:nvSpPr>
          <p:cNvPr id="4" name="Rechteck 19"/>
          <p:cNvSpPr/>
          <p:nvPr userDrawn="1"/>
        </p:nvSpPr>
        <p:spPr bwMode="gray">
          <a:xfrm>
            <a:off x="1" y="2456892"/>
            <a:ext cx="1523492" cy="44011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21" descr="Universität Bremen Logo"/>
          <p:cNvPicPr/>
          <p:nvPr userDrawn="1"/>
        </p:nvPicPr>
        <p:blipFill>
          <a:blip r:embed="rId2"/>
          <a:stretch/>
        </p:blipFill>
        <p:spPr bwMode="gray">
          <a:xfrm>
            <a:off x="442728" y="427631"/>
            <a:ext cx="2029010" cy="730343"/>
          </a:xfrm>
          <a:prstGeom prst="rect">
            <a:avLst/>
          </a:prstGeom>
        </p:spPr>
      </p:pic>
      <p:sp>
        <p:nvSpPr>
          <p:cNvPr id="6" name="Textplatzhalter 4"/>
          <p:cNvSpPr>
            <a:spLocks noGrp="1"/>
          </p:cNvSpPr>
          <p:nvPr>
            <p:ph type="body" sz="quarter" idx="11" hasCustomPrompt="1"/>
          </p:nvPr>
        </p:nvSpPr>
        <p:spPr bwMode="auto">
          <a:xfrm>
            <a:off x="9644423" y="413303"/>
            <a:ext cx="2313978" cy="819453"/>
          </a:xfrm>
        </p:spPr>
        <p:txBody>
          <a:bodyPr/>
          <a:lstStyle>
            <a:lvl1pPr marL="0" indent="0">
              <a:lnSpc>
                <a:spcPts val="1700"/>
              </a:lnSpc>
              <a:buNone/>
              <a:defRPr sz="1700"/>
            </a:lvl1pPr>
          </a:lstStyle>
          <a:p>
            <a:pPr lvl="0">
              <a:defRPr/>
            </a:pPr>
            <a:r>
              <a:rPr lang="de-DE"/>
              <a:t>Universität Bremen</a:t>
            </a:r>
            <a:br>
              <a:rPr lang="de-DE"/>
            </a:br>
            <a:r>
              <a:rPr lang="de-DE"/>
              <a:t>Institut </a:t>
            </a:r>
            <a:br>
              <a:rPr lang="de-DE"/>
            </a:br>
            <a:r>
              <a:rPr lang="de-DE"/>
              <a:t>Name des Instituts</a:t>
            </a:r>
            <a:endParaRPr/>
          </a:p>
        </p:txBody>
      </p:sp>
      <p:sp>
        <p:nvSpPr>
          <p:cNvPr id="7" name="Textplatzhalter 4"/>
          <p:cNvSpPr>
            <a:spLocks noGrp="1"/>
          </p:cNvSpPr>
          <p:nvPr>
            <p:ph type="body" sz="quarter" idx="12" hasCustomPrompt="1"/>
          </p:nvPr>
        </p:nvSpPr>
        <p:spPr bwMode="auto">
          <a:xfrm>
            <a:off x="9644423" y="1317273"/>
            <a:ext cx="2313978" cy="699951"/>
          </a:xfrm>
        </p:spPr>
        <p:txBody>
          <a:bodyPr/>
          <a:lstStyle>
            <a:lvl1pPr marL="0" indent="0">
              <a:lnSpc>
                <a:spcPts val="1200"/>
              </a:lnSpc>
              <a:buNone/>
              <a:defRPr sz="1000"/>
            </a:lvl1pPr>
          </a:lstStyle>
          <a:p>
            <a:pPr lvl="0">
              <a:defRPr/>
            </a:pPr>
            <a:r>
              <a:rPr lang="de-DE"/>
              <a:t>Fachbereich 00</a:t>
            </a:r>
            <a:br>
              <a:rPr lang="de-DE"/>
            </a:br>
            <a:r>
              <a:rPr lang="de-DE"/>
              <a:t>Name des Fachbereichs</a:t>
            </a:r>
            <a:br>
              <a:rPr lang="de-DE"/>
            </a:br>
            <a:r>
              <a:rPr lang="de-DE"/>
              <a:t>auch zweizeilig möglich</a:t>
            </a:r>
            <a:endParaRPr/>
          </a:p>
        </p:txBody>
      </p:sp>
      <p:sp>
        <p:nvSpPr>
          <p:cNvPr id="8" name="Titel 1"/>
          <p:cNvSpPr>
            <a:spLocks noGrp="1"/>
          </p:cNvSpPr>
          <p:nvPr>
            <p:ph type="ctrTitle"/>
          </p:nvPr>
        </p:nvSpPr>
        <p:spPr bwMode="gray">
          <a:xfrm>
            <a:off x="2027237" y="2365928"/>
            <a:ext cx="9143999" cy="1351104"/>
          </a:xfrm>
        </p:spPr>
        <p:txBody>
          <a:bodyPr anchor="t"/>
          <a:lstStyle>
            <a:lvl1pPr algn="l">
              <a:defRPr sz="4800" spc="140"/>
            </a:lvl1pPr>
          </a:lstStyle>
          <a:p>
            <a:pPr>
              <a:defRPr/>
            </a:pPr>
            <a:r>
              <a:rPr lang="de-DE"/>
              <a:t>Titelmasterformat durch Klicken bearbeiten</a:t>
            </a:r>
            <a:endParaRPr/>
          </a:p>
        </p:txBody>
      </p:sp>
      <p:sp>
        <p:nvSpPr>
          <p:cNvPr id="9" name="Untertitel 2"/>
          <p:cNvSpPr>
            <a:spLocks noGrp="1"/>
          </p:cNvSpPr>
          <p:nvPr>
            <p:ph type="subTitle" idx="1"/>
          </p:nvPr>
        </p:nvSpPr>
        <p:spPr bwMode="gray">
          <a:xfrm>
            <a:off x="2027237" y="3849712"/>
            <a:ext cx="9145587" cy="1055663"/>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10" name="Textplatzhalter 18"/>
          <p:cNvSpPr>
            <a:spLocks noGrp="1"/>
          </p:cNvSpPr>
          <p:nvPr>
            <p:ph type="body" sz="quarter" idx="10"/>
          </p:nvPr>
        </p:nvSpPr>
        <p:spPr bwMode="gray">
          <a:xfrm>
            <a:off x="2027238" y="5355020"/>
            <a:ext cx="5076825" cy="1055663"/>
          </a:xfrm>
        </p:spPr>
        <p:txBody>
          <a:bodyPr anchor="b"/>
          <a:lstStyle>
            <a:lvl1pPr marL="0" indent="0">
              <a:lnSpc>
                <a:spcPct val="100000"/>
              </a:lnSpc>
              <a:buNone/>
              <a:defRPr sz="1800"/>
            </a:lvl1pPr>
            <a:lvl2pPr>
              <a:lnSpc>
                <a:spcPct val="100000"/>
              </a:lnSpc>
              <a:defRPr sz="1700"/>
            </a:lvl2pPr>
            <a:lvl3pPr>
              <a:lnSpc>
                <a:spcPct val="100000"/>
              </a:lnSpc>
              <a:defRPr sz="1700"/>
            </a:lvl3pPr>
            <a:lvl4pPr>
              <a:lnSpc>
                <a:spcPct val="100000"/>
              </a:lnSpc>
              <a:defRPr sz="1700"/>
            </a:lvl4pPr>
            <a:lvl5pPr>
              <a:lnSpc>
                <a:spcPct val="100000"/>
              </a:lnSpc>
              <a:defRPr sz="1700"/>
            </a:lvl5pPr>
          </a:lstStyle>
          <a:p>
            <a:pPr lvl="0">
              <a:defRPr/>
            </a:pPr>
            <a:r>
              <a:rPr lang="de-DE"/>
              <a:t>Formatvorlagen des Textmasters bearbeiten</a:t>
            </a:r>
            <a:endParaRPr/>
          </a:p>
        </p:txBody>
      </p:sp>
      <p:pic>
        <p:nvPicPr>
          <p:cNvPr id="11" name="Grafik 9" descr="Kooperation: Hier müsste der Alternativtext ergänzt werden."/>
          <p:cNvPicPr/>
          <p:nvPr userDrawn="1"/>
        </p:nvPicPr>
        <p:blipFill>
          <a:blip r:embed="rId3"/>
          <a:stretch/>
        </p:blipFill>
        <p:spPr bwMode="gray">
          <a:xfrm>
            <a:off x="7896200" y="5962998"/>
            <a:ext cx="1267417" cy="404040"/>
          </a:xfrm>
          <a:prstGeom prst="rect">
            <a:avLst/>
          </a:prstGeom>
        </p:spPr>
      </p:pic>
      <p:pic>
        <p:nvPicPr>
          <p:cNvPr id="12" name="Grafik 10" descr="Kooperation: Hier müsste der Alternativtext ergänzt werden."/>
          <p:cNvPicPr/>
          <p:nvPr userDrawn="1"/>
        </p:nvPicPr>
        <p:blipFill>
          <a:blip r:embed="rId3"/>
          <a:stretch/>
        </p:blipFill>
        <p:spPr bwMode="gray">
          <a:xfrm>
            <a:off x="9644423" y="5962998"/>
            <a:ext cx="1267417" cy="404040"/>
          </a:xfrm>
          <a:prstGeom prst="rect">
            <a:avLst/>
          </a:prstGeom>
        </p:spPr>
      </p:pic>
      <p:sp>
        <p:nvSpPr>
          <p:cNvPr id="13" name="Rechteck 20"/>
          <p:cNvSpPr/>
          <p:nvPr userDrawn="1"/>
        </p:nvSpPr>
        <p:spPr bwMode="gray">
          <a:xfrm>
            <a:off x="-1" y="2960688"/>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4" name="Rechteck 23"/>
          <p:cNvSpPr/>
          <p:nvPr userDrawn="1"/>
        </p:nvSpPr>
        <p:spPr bwMode="gray">
          <a:xfrm>
            <a:off x="-1" y="3933824"/>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5" name="Rechteck 24"/>
          <p:cNvSpPr/>
          <p:nvPr userDrawn="1"/>
        </p:nvSpPr>
        <p:spPr bwMode="gray">
          <a:xfrm>
            <a:off x="-1" y="4905375"/>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6" name="Rechteck 25"/>
          <p:cNvSpPr/>
          <p:nvPr userDrawn="1"/>
        </p:nvSpPr>
        <p:spPr bwMode="gray">
          <a:xfrm>
            <a:off x="-1" y="5876925"/>
            <a:ext cx="1019174"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7" name="Rechteck 26"/>
          <p:cNvSpPr/>
          <p:nvPr userDrawn="1"/>
        </p:nvSpPr>
        <p:spPr bwMode="gray">
          <a:xfrm>
            <a:off x="-1" y="6375123"/>
            <a:ext cx="1019174" cy="48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8" name="Rechteck 27"/>
          <p:cNvSpPr/>
          <p:nvPr userDrawn="1"/>
        </p:nvSpPr>
        <p:spPr bwMode="gray">
          <a:xfrm>
            <a:off x="1019174" y="6375123"/>
            <a:ext cx="503745" cy="482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9" name="Eckige Klammer rechts 28"/>
          <p:cNvSpPr/>
          <p:nvPr userDrawn="1"/>
        </p:nvSpPr>
        <p:spPr bwMode="gray">
          <a:xfrm rot="5400000">
            <a:off x="9674565" y="4876403"/>
            <a:ext cx="189309" cy="4390863"/>
          </a:xfrm>
          <a:prstGeom prst="rightBracket">
            <a:avLst>
              <a:gd name="adj" fmla="val 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de-DE"/>
          </a:p>
        </p:txBody>
      </p:sp>
      <p:sp>
        <p:nvSpPr>
          <p:cNvPr id="20" name="Rechteck 29"/>
          <p:cNvSpPr/>
          <p:nvPr userDrawn="1"/>
        </p:nvSpPr>
        <p:spPr bwMode="gray">
          <a:xfrm>
            <a:off x="7572164" y="6957392"/>
            <a:ext cx="4390863" cy="1893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lnSpc>
                <a:spcPts val="1200"/>
              </a:lnSpc>
              <a:defRPr/>
            </a:pPr>
            <a:r>
              <a:rPr lang="de-DE" sz="900" b="0" spc="20">
                <a:solidFill>
                  <a:schemeClr val="bg1">
                    <a:lumMod val="50000"/>
                  </a:schemeClr>
                </a:solidFill>
              </a:rPr>
              <a:t>Eingabe im Titelmaster (Ansicht &gt; Folienmaster)</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B">
    <p:spTree>
      <p:nvGrpSpPr>
        <p:cNvPr id="1" name=""/>
        <p:cNvGrpSpPr/>
        <p:nvPr/>
      </p:nvGrpSpPr>
      <p:grpSpPr bwMode="auto">
        <a:xfrm>
          <a:off x="0" y="0"/>
          <a:ext cx="0" cy="0"/>
          <a:chOff x="0" y="0"/>
          <a:chExt cx="0" cy="0"/>
        </a:xfrm>
      </p:grpSpPr>
      <p:sp>
        <p:nvSpPr>
          <p:cNvPr id="4" name="Rechteck 19"/>
          <p:cNvSpPr/>
          <p:nvPr userDrawn="1"/>
        </p:nvSpPr>
        <p:spPr bwMode="gray">
          <a:xfrm>
            <a:off x="1" y="2456892"/>
            <a:ext cx="1523492" cy="44011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21" descr="Universität Bremen Logo"/>
          <p:cNvPicPr/>
          <p:nvPr userDrawn="1"/>
        </p:nvPicPr>
        <p:blipFill>
          <a:blip r:embed="rId2"/>
          <a:stretch/>
        </p:blipFill>
        <p:spPr bwMode="gray">
          <a:xfrm>
            <a:off x="442728" y="427631"/>
            <a:ext cx="2029010" cy="730343"/>
          </a:xfrm>
          <a:prstGeom prst="rect">
            <a:avLst/>
          </a:prstGeom>
        </p:spPr>
      </p:pic>
      <p:sp>
        <p:nvSpPr>
          <p:cNvPr id="6" name="Textplatzhalter 4"/>
          <p:cNvSpPr>
            <a:spLocks noGrp="1"/>
          </p:cNvSpPr>
          <p:nvPr>
            <p:ph type="body" sz="quarter" idx="11" hasCustomPrompt="1"/>
          </p:nvPr>
        </p:nvSpPr>
        <p:spPr bwMode="auto">
          <a:xfrm>
            <a:off x="9644423" y="413303"/>
            <a:ext cx="2313978" cy="819453"/>
          </a:xfrm>
        </p:spPr>
        <p:txBody>
          <a:bodyPr/>
          <a:lstStyle>
            <a:lvl1pPr marL="0" indent="0">
              <a:lnSpc>
                <a:spcPts val="1700"/>
              </a:lnSpc>
              <a:buNone/>
              <a:defRPr sz="1700"/>
            </a:lvl1pPr>
          </a:lstStyle>
          <a:p>
            <a:pPr lvl="0">
              <a:defRPr/>
            </a:pPr>
            <a:r>
              <a:rPr lang="de-DE"/>
              <a:t>Universität Bremen</a:t>
            </a:r>
            <a:br>
              <a:rPr lang="de-DE"/>
            </a:br>
            <a:r>
              <a:rPr lang="de-DE"/>
              <a:t>Institut </a:t>
            </a:r>
            <a:br>
              <a:rPr lang="de-DE"/>
            </a:br>
            <a:r>
              <a:rPr lang="de-DE"/>
              <a:t>Name des Instituts</a:t>
            </a:r>
            <a:endParaRPr/>
          </a:p>
        </p:txBody>
      </p:sp>
      <p:sp>
        <p:nvSpPr>
          <p:cNvPr id="7" name="Textplatzhalter 4"/>
          <p:cNvSpPr>
            <a:spLocks noGrp="1"/>
          </p:cNvSpPr>
          <p:nvPr>
            <p:ph type="body" sz="quarter" idx="12" hasCustomPrompt="1"/>
          </p:nvPr>
        </p:nvSpPr>
        <p:spPr bwMode="auto">
          <a:xfrm>
            <a:off x="9644423" y="1317273"/>
            <a:ext cx="2313978" cy="699951"/>
          </a:xfrm>
        </p:spPr>
        <p:txBody>
          <a:bodyPr/>
          <a:lstStyle>
            <a:lvl1pPr marL="0" indent="0">
              <a:lnSpc>
                <a:spcPts val="1200"/>
              </a:lnSpc>
              <a:buNone/>
              <a:defRPr sz="1000"/>
            </a:lvl1pPr>
          </a:lstStyle>
          <a:p>
            <a:pPr lvl="0">
              <a:defRPr/>
            </a:pPr>
            <a:r>
              <a:rPr lang="de-DE"/>
              <a:t>Fachbereich 00</a:t>
            </a:r>
            <a:br>
              <a:rPr lang="de-DE"/>
            </a:br>
            <a:r>
              <a:rPr lang="de-DE"/>
              <a:t>Name des Fachbereichs</a:t>
            </a:r>
            <a:br>
              <a:rPr lang="de-DE"/>
            </a:br>
            <a:r>
              <a:rPr lang="de-DE"/>
              <a:t>auch zweizeilig möglich</a:t>
            </a:r>
            <a:endParaRPr/>
          </a:p>
        </p:txBody>
      </p:sp>
      <p:sp>
        <p:nvSpPr>
          <p:cNvPr id="8" name="Titel 1"/>
          <p:cNvSpPr>
            <a:spLocks noGrp="1"/>
          </p:cNvSpPr>
          <p:nvPr>
            <p:ph type="ctrTitle"/>
          </p:nvPr>
        </p:nvSpPr>
        <p:spPr bwMode="gray">
          <a:xfrm>
            <a:off x="2027237" y="2365928"/>
            <a:ext cx="9143999" cy="1351104"/>
          </a:xfrm>
        </p:spPr>
        <p:txBody>
          <a:bodyPr anchor="t"/>
          <a:lstStyle>
            <a:lvl1pPr algn="l">
              <a:defRPr sz="4800" spc="140"/>
            </a:lvl1pPr>
          </a:lstStyle>
          <a:p>
            <a:pPr>
              <a:defRPr/>
            </a:pPr>
            <a:r>
              <a:rPr lang="de-DE"/>
              <a:t>Titelmasterformat durch Klicken bearbeiten</a:t>
            </a:r>
            <a:endParaRPr/>
          </a:p>
        </p:txBody>
      </p:sp>
      <p:sp>
        <p:nvSpPr>
          <p:cNvPr id="9" name="Untertitel 2"/>
          <p:cNvSpPr>
            <a:spLocks noGrp="1"/>
          </p:cNvSpPr>
          <p:nvPr>
            <p:ph type="subTitle" idx="1"/>
          </p:nvPr>
        </p:nvSpPr>
        <p:spPr bwMode="gray">
          <a:xfrm>
            <a:off x="2027237" y="3849712"/>
            <a:ext cx="9145587" cy="1055663"/>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10" name="Textplatzhalter 18"/>
          <p:cNvSpPr>
            <a:spLocks noGrp="1"/>
          </p:cNvSpPr>
          <p:nvPr>
            <p:ph type="body" sz="quarter" idx="10"/>
          </p:nvPr>
        </p:nvSpPr>
        <p:spPr bwMode="gray">
          <a:xfrm>
            <a:off x="2027238" y="5355020"/>
            <a:ext cx="5076825" cy="1055663"/>
          </a:xfrm>
        </p:spPr>
        <p:txBody>
          <a:bodyPr anchor="b"/>
          <a:lstStyle>
            <a:lvl1pPr marL="0" indent="0">
              <a:lnSpc>
                <a:spcPct val="100000"/>
              </a:lnSpc>
              <a:buNone/>
              <a:defRPr sz="1800"/>
            </a:lvl1pPr>
            <a:lvl2pPr>
              <a:lnSpc>
                <a:spcPct val="100000"/>
              </a:lnSpc>
              <a:defRPr sz="1700"/>
            </a:lvl2pPr>
            <a:lvl3pPr>
              <a:lnSpc>
                <a:spcPct val="100000"/>
              </a:lnSpc>
              <a:defRPr sz="1700"/>
            </a:lvl3pPr>
            <a:lvl4pPr>
              <a:lnSpc>
                <a:spcPct val="100000"/>
              </a:lnSpc>
              <a:defRPr sz="1700"/>
            </a:lvl4pPr>
            <a:lvl5pPr>
              <a:lnSpc>
                <a:spcPct val="100000"/>
              </a:lnSpc>
              <a:defRPr sz="1700"/>
            </a:lvl5pPr>
          </a:lstStyle>
          <a:p>
            <a:pPr lvl="0">
              <a:defRPr/>
            </a:pPr>
            <a:r>
              <a:rPr lang="de-DE"/>
              <a:t>Formatvorlagen des Textmasters bearbeiten</a:t>
            </a:r>
            <a:endParaRPr/>
          </a:p>
        </p:txBody>
      </p:sp>
      <p:pic>
        <p:nvPicPr>
          <p:cNvPr id="11" name="Grafik 9" descr="Kooperation: Hier müsste der Alternativtext ergänzt werden."/>
          <p:cNvPicPr/>
          <p:nvPr userDrawn="1"/>
        </p:nvPicPr>
        <p:blipFill>
          <a:blip r:embed="rId3"/>
          <a:stretch/>
        </p:blipFill>
        <p:spPr bwMode="gray">
          <a:xfrm>
            <a:off x="7896200" y="5962998"/>
            <a:ext cx="1267417" cy="404040"/>
          </a:xfrm>
          <a:prstGeom prst="rect">
            <a:avLst/>
          </a:prstGeom>
        </p:spPr>
      </p:pic>
      <p:pic>
        <p:nvPicPr>
          <p:cNvPr id="12" name="Grafik 10" descr="Kooperation: Hier müsste der Alternativtext ergänzt werden."/>
          <p:cNvPicPr/>
          <p:nvPr userDrawn="1"/>
        </p:nvPicPr>
        <p:blipFill>
          <a:blip r:embed="rId3"/>
          <a:stretch/>
        </p:blipFill>
        <p:spPr bwMode="gray">
          <a:xfrm>
            <a:off x="9644423" y="5962998"/>
            <a:ext cx="1267417" cy="404040"/>
          </a:xfrm>
          <a:prstGeom prst="rect">
            <a:avLst/>
          </a:prstGeom>
        </p:spPr>
      </p:pic>
      <p:sp>
        <p:nvSpPr>
          <p:cNvPr id="13" name="Rechteck 20"/>
          <p:cNvSpPr/>
          <p:nvPr userDrawn="1"/>
        </p:nvSpPr>
        <p:spPr bwMode="gray">
          <a:xfrm>
            <a:off x="-1" y="2960688"/>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4" name="Rechteck 23"/>
          <p:cNvSpPr/>
          <p:nvPr userDrawn="1"/>
        </p:nvSpPr>
        <p:spPr bwMode="gray">
          <a:xfrm>
            <a:off x="-1" y="3933824"/>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5" name="Rechteck 24"/>
          <p:cNvSpPr/>
          <p:nvPr userDrawn="1"/>
        </p:nvSpPr>
        <p:spPr bwMode="gray">
          <a:xfrm>
            <a:off x="-1" y="4905375"/>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6" name="Rechteck 25"/>
          <p:cNvSpPr/>
          <p:nvPr userDrawn="1"/>
        </p:nvSpPr>
        <p:spPr bwMode="gray">
          <a:xfrm>
            <a:off x="-1" y="5876925"/>
            <a:ext cx="1019174"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7" name="Eckige Klammer rechts 28"/>
          <p:cNvSpPr/>
          <p:nvPr userDrawn="1"/>
        </p:nvSpPr>
        <p:spPr bwMode="gray">
          <a:xfrm rot="5400000">
            <a:off x="9674565" y="4876403"/>
            <a:ext cx="189309" cy="4390863"/>
          </a:xfrm>
          <a:prstGeom prst="rightBracket">
            <a:avLst>
              <a:gd name="adj" fmla="val 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de-DE"/>
          </a:p>
        </p:txBody>
      </p:sp>
      <p:sp>
        <p:nvSpPr>
          <p:cNvPr id="18" name="Rechteck 29"/>
          <p:cNvSpPr/>
          <p:nvPr userDrawn="1"/>
        </p:nvSpPr>
        <p:spPr bwMode="gray">
          <a:xfrm>
            <a:off x="7572164" y="6957392"/>
            <a:ext cx="4390863" cy="1893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lnSpc>
                <a:spcPts val="1200"/>
              </a:lnSpc>
              <a:defRPr/>
            </a:pPr>
            <a:r>
              <a:rPr lang="de-DE" sz="900" b="0" spc="20">
                <a:solidFill>
                  <a:schemeClr val="bg1">
                    <a:lumMod val="50000"/>
                  </a:schemeClr>
                </a:solidFill>
              </a:rPr>
              <a:t>Eingabe im Titelmaster (Ansicht &gt; Folienmaster)</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Zwischentitel 1 A">
    <p:spTree>
      <p:nvGrpSpPr>
        <p:cNvPr id="1" name=""/>
        <p:cNvGrpSpPr/>
        <p:nvPr/>
      </p:nvGrpSpPr>
      <p:grpSpPr bwMode="auto">
        <a:xfrm>
          <a:off x="0" y="0"/>
          <a:ext cx="0" cy="0"/>
          <a:chOff x="0" y="0"/>
          <a:chExt cx="0" cy="0"/>
        </a:xfrm>
      </p:grpSpPr>
      <p:sp>
        <p:nvSpPr>
          <p:cNvPr id="4" name="Titel 1"/>
          <p:cNvSpPr>
            <a:spLocks noGrp="1"/>
          </p:cNvSpPr>
          <p:nvPr>
            <p:ph type="ctrTitle"/>
          </p:nvPr>
        </p:nvSpPr>
        <p:spPr bwMode="gray">
          <a:xfrm>
            <a:off x="2027237" y="2373548"/>
            <a:ext cx="9143999" cy="1055663"/>
          </a:xfrm>
        </p:spPr>
        <p:txBody>
          <a:bodyPr anchor="t"/>
          <a:lstStyle>
            <a:lvl1pPr algn="l">
              <a:defRPr sz="3600" spc="110"/>
            </a:lvl1pPr>
          </a:lstStyle>
          <a:p>
            <a:pPr>
              <a:defRPr/>
            </a:pPr>
            <a:r>
              <a:rPr lang="de-DE"/>
              <a:t>Titelmasterformat durch Klicken bearbeiten</a:t>
            </a:r>
            <a:endParaRPr/>
          </a:p>
        </p:txBody>
      </p:sp>
      <p:sp>
        <p:nvSpPr>
          <p:cNvPr id="5" name="Untertitel 2"/>
          <p:cNvSpPr>
            <a:spLocks noGrp="1"/>
          </p:cNvSpPr>
          <p:nvPr>
            <p:ph type="subTitle" idx="1"/>
          </p:nvPr>
        </p:nvSpPr>
        <p:spPr bwMode="gray">
          <a:xfrm>
            <a:off x="2027237" y="3652644"/>
            <a:ext cx="9145587" cy="1055663"/>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6" name="Rechteck 8"/>
          <p:cNvSpPr/>
          <p:nvPr userDrawn="1"/>
        </p:nvSpPr>
        <p:spPr bwMode="gray">
          <a:xfrm>
            <a:off x="1" y="2456892"/>
            <a:ext cx="1523492" cy="44011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9"/>
          <p:cNvSpPr/>
          <p:nvPr userDrawn="1"/>
        </p:nvSpPr>
        <p:spPr bwMode="gray">
          <a:xfrm>
            <a:off x="-1" y="2960688"/>
            <a:ext cx="1019174" cy="504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10"/>
          <p:cNvSpPr/>
          <p:nvPr userDrawn="1"/>
        </p:nvSpPr>
        <p:spPr bwMode="gray">
          <a:xfrm>
            <a:off x="-1" y="3933824"/>
            <a:ext cx="1019174" cy="504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11"/>
          <p:cNvSpPr/>
          <p:nvPr userDrawn="1"/>
        </p:nvSpPr>
        <p:spPr bwMode="gray">
          <a:xfrm>
            <a:off x="-1" y="4905375"/>
            <a:ext cx="1019174" cy="504000"/>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12"/>
          <p:cNvSpPr/>
          <p:nvPr userDrawn="1"/>
        </p:nvSpPr>
        <p:spPr bwMode="gray">
          <a:xfrm>
            <a:off x="-1" y="5876925"/>
            <a:ext cx="1019174" cy="511730"/>
          </a:xfrm>
          <a:prstGeom prst="rect">
            <a:avLst/>
          </a:prstGeom>
          <a:solidFill>
            <a:srgbClr val="C65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8">
            <a:extLst>
              <a:ext uri="{FF2B5EF4-FFF2-40B4-BE49-F238E27FC236}">
                <a16:creationId xmlns:a16="http://schemas.microsoft.com/office/drawing/2014/main" id="{19B6B0B0-3734-42BD-B1B5-689D5B586C02}"/>
              </a:ext>
            </a:extLst>
          </p:cNvPr>
          <p:cNvSpPr/>
          <p:nvPr userDrawn="1"/>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r">
              <a:lnSpc>
                <a:spcPts val="1200"/>
              </a:lnSpc>
              <a:defRPr/>
            </a:pPr>
            <a:fld id="{AA1AFE9F-4FFA-40F3-946C-5B485D02F4ED}" type="slidenum">
              <a:rPr lang="de-DE" sz="900" b="0" spc="20">
                <a:solidFill>
                  <a:schemeClr val="tx1"/>
                </a:solidFill>
              </a:rPr>
              <a:t>‹Nr.›</a:t>
            </a:fld>
            <a:endParaRPr lang="de-DE" sz="900" b="0" spc="2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1 B">
    <p:spTree>
      <p:nvGrpSpPr>
        <p:cNvPr id="1" name=""/>
        <p:cNvGrpSpPr/>
        <p:nvPr/>
      </p:nvGrpSpPr>
      <p:grpSpPr bwMode="auto">
        <a:xfrm>
          <a:off x="0" y="0"/>
          <a:ext cx="0" cy="0"/>
          <a:chOff x="0" y="0"/>
          <a:chExt cx="0" cy="0"/>
        </a:xfrm>
      </p:grpSpPr>
      <p:sp>
        <p:nvSpPr>
          <p:cNvPr id="4" name="Rechteck 19"/>
          <p:cNvSpPr/>
          <p:nvPr userDrawn="1"/>
        </p:nvSpPr>
        <p:spPr bwMode="gray">
          <a:xfrm>
            <a:off x="0" y="1952625"/>
            <a:ext cx="5087937" cy="49053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7" descr="Universität Bremen Logo"/>
          <p:cNvPicPr/>
          <p:nvPr userDrawn="1"/>
        </p:nvPicPr>
        <p:blipFill>
          <a:blip r:embed="rId2"/>
          <a:stretch/>
        </p:blipFill>
        <p:spPr bwMode="gray">
          <a:xfrm>
            <a:off x="442728" y="427631"/>
            <a:ext cx="2029010" cy="730343"/>
          </a:xfrm>
          <a:prstGeom prst="rect">
            <a:avLst/>
          </a:prstGeom>
        </p:spPr>
      </p:pic>
      <p:sp>
        <p:nvSpPr>
          <p:cNvPr id="6" name="Rechteck 20"/>
          <p:cNvSpPr/>
          <p:nvPr userDrawn="1"/>
        </p:nvSpPr>
        <p:spPr bwMode="gray">
          <a:xfrm>
            <a:off x="-1" y="2960688"/>
            <a:ext cx="404336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3"/>
          <p:cNvSpPr/>
          <p:nvPr userDrawn="1"/>
        </p:nvSpPr>
        <p:spPr bwMode="gray">
          <a:xfrm>
            <a:off x="-1" y="3933824"/>
            <a:ext cx="404336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4"/>
          <p:cNvSpPr/>
          <p:nvPr userDrawn="1"/>
        </p:nvSpPr>
        <p:spPr bwMode="gray">
          <a:xfrm>
            <a:off x="-1" y="4905375"/>
            <a:ext cx="404336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5"/>
          <p:cNvSpPr/>
          <p:nvPr userDrawn="1"/>
        </p:nvSpPr>
        <p:spPr bwMode="gray">
          <a:xfrm>
            <a:off x="-1" y="5884654"/>
            <a:ext cx="404336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2"/>
          <p:cNvSpPr/>
          <p:nvPr userDrawn="1"/>
        </p:nvSpPr>
        <p:spPr bwMode="gray">
          <a:xfrm>
            <a:off x="5087938" y="1952625"/>
            <a:ext cx="7104062" cy="49053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30"/>
          <p:cNvSpPr/>
          <p:nvPr userDrawn="1"/>
        </p:nvSpPr>
        <p:spPr bwMode="gray">
          <a:xfrm>
            <a:off x="6096000" y="2960688"/>
            <a:ext cx="1008063"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31"/>
          <p:cNvSpPr/>
          <p:nvPr userDrawn="1"/>
        </p:nvSpPr>
        <p:spPr bwMode="gray">
          <a:xfrm>
            <a:off x="8155553" y="2960688"/>
            <a:ext cx="1008063"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Rechteck 32"/>
          <p:cNvSpPr/>
          <p:nvPr userDrawn="1"/>
        </p:nvSpPr>
        <p:spPr bwMode="gray">
          <a:xfrm>
            <a:off x="10164763" y="2960688"/>
            <a:ext cx="1008063" cy="3897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4" name="Titel 1"/>
          <p:cNvSpPr>
            <a:spLocks noGrp="1"/>
          </p:cNvSpPr>
          <p:nvPr>
            <p:ph type="title"/>
          </p:nvPr>
        </p:nvSpPr>
        <p:spPr bwMode="auto">
          <a:xfrm>
            <a:off x="5087937" y="385178"/>
            <a:ext cx="6084889" cy="590478"/>
          </a:xfrm>
        </p:spPr>
        <p:txBody>
          <a:bodyPr/>
          <a:lstStyle>
            <a:lvl1pPr>
              <a:defRPr sz="1800"/>
            </a:lvl1pPr>
          </a:lstStyle>
          <a:p>
            <a:pPr>
              <a:defRPr/>
            </a:pPr>
            <a:r>
              <a:rPr lang="de-DE"/>
              <a:t>Titelmasterformat durch Klicken bearbeiten</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Zwischentitel 1 B">
    <p:spTree>
      <p:nvGrpSpPr>
        <p:cNvPr id="1" name=""/>
        <p:cNvGrpSpPr/>
        <p:nvPr/>
      </p:nvGrpSpPr>
      <p:grpSpPr bwMode="auto">
        <a:xfrm>
          <a:off x="0" y="0"/>
          <a:ext cx="0" cy="0"/>
          <a:chOff x="0" y="0"/>
          <a:chExt cx="0" cy="0"/>
        </a:xfrm>
      </p:grpSpPr>
      <p:sp>
        <p:nvSpPr>
          <p:cNvPr id="4" name="Rechteck 19"/>
          <p:cNvSpPr/>
          <p:nvPr userDrawn="1"/>
        </p:nvSpPr>
        <p:spPr bwMode="gray">
          <a:xfrm>
            <a:off x="10668508" y="2456892"/>
            <a:ext cx="1523492" cy="44011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5" name="Titel 1"/>
          <p:cNvSpPr>
            <a:spLocks noGrp="1"/>
          </p:cNvSpPr>
          <p:nvPr>
            <p:ph type="ctrTitle"/>
          </p:nvPr>
        </p:nvSpPr>
        <p:spPr bwMode="gray">
          <a:xfrm>
            <a:off x="1023418" y="2373548"/>
            <a:ext cx="9143999" cy="1055663"/>
          </a:xfrm>
        </p:spPr>
        <p:txBody>
          <a:bodyPr anchor="t"/>
          <a:lstStyle>
            <a:lvl1pPr algn="l">
              <a:defRPr sz="3600" spc="110"/>
            </a:lvl1pPr>
          </a:lstStyle>
          <a:p>
            <a:pPr>
              <a:defRPr/>
            </a:pPr>
            <a:r>
              <a:rPr lang="de-DE"/>
              <a:t>Titelmasterformat durch Klicken bearbeiten</a:t>
            </a:r>
            <a:endParaRPr/>
          </a:p>
        </p:txBody>
      </p:sp>
      <p:sp>
        <p:nvSpPr>
          <p:cNvPr id="6" name="Untertitel 2"/>
          <p:cNvSpPr>
            <a:spLocks noGrp="1"/>
          </p:cNvSpPr>
          <p:nvPr>
            <p:ph type="subTitle" idx="1"/>
          </p:nvPr>
        </p:nvSpPr>
        <p:spPr bwMode="gray">
          <a:xfrm>
            <a:off x="1023418" y="3652644"/>
            <a:ext cx="9145587" cy="1055663"/>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7" name="Rechteck 20"/>
          <p:cNvSpPr/>
          <p:nvPr userDrawn="1"/>
        </p:nvSpPr>
        <p:spPr bwMode="gray">
          <a:xfrm>
            <a:off x="11172825" y="2960688"/>
            <a:ext cx="1019174" cy="50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1172825" y="3933824"/>
            <a:ext cx="1019174" cy="50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1172825" y="4905375"/>
            <a:ext cx="1019174" cy="50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1172825" y="5876925"/>
            <a:ext cx="1019174" cy="5117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Zwischentitel 2">
    <p:spTree>
      <p:nvGrpSpPr>
        <p:cNvPr id="1" name=""/>
        <p:cNvGrpSpPr/>
        <p:nvPr/>
      </p:nvGrpSpPr>
      <p:grpSpPr bwMode="auto">
        <a:xfrm>
          <a:off x="0" y="0"/>
          <a:ext cx="0" cy="0"/>
          <a:chOff x="0" y="0"/>
          <a:chExt cx="0" cy="0"/>
        </a:xfrm>
      </p:grpSpPr>
      <p:sp>
        <p:nvSpPr>
          <p:cNvPr id="4" name="Rechteck 19"/>
          <p:cNvSpPr/>
          <p:nvPr userDrawn="1"/>
        </p:nvSpPr>
        <p:spPr bwMode="gray">
          <a:xfrm>
            <a:off x="1" y="2456892"/>
            <a:ext cx="1523492" cy="44011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5" name="Titel 1"/>
          <p:cNvSpPr>
            <a:spLocks noGrp="1"/>
          </p:cNvSpPr>
          <p:nvPr>
            <p:ph type="ctrTitle"/>
          </p:nvPr>
        </p:nvSpPr>
        <p:spPr bwMode="gray">
          <a:xfrm>
            <a:off x="2027237" y="2373548"/>
            <a:ext cx="9143999" cy="1055663"/>
          </a:xfrm>
        </p:spPr>
        <p:txBody>
          <a:bodyPr anchor="t"/>
          <a:lstStyle>
            <a:lvl1pPr algn="l">
              <a:defRPr sz="3600" spc="110"/>
            </a:lvl1pPr>
          </a:lstStyle>
          <a:p>
            <a:pPr>
              <a:defRPr/>
            </a:pPr>
            <a:r>
              <a:rPr lang="de-DE"/>
              <a:t>Titelmasterformat durch Klicken bearbeiten</a:t>
            </a:r>
            <a:endParaRPr/>
          </a:p>
        </p:txBody>
      </p:sp>
      <p:sp>
        <p:nvSpPr>
          <p:cNvPr id="6" name="Untertitel 2"/>
          <p:cNvSpPr>
            <a:spLocks noGrp="1"/>
          </p:cNvSpPr>
          <p:nvPr>
            <p:ph type="subTitle" idx="1"/>
          </p:nvPr>
        </p:nvSpPr>
        <p:spPr bwMode="gray">
          <a:xfrm>
            <a:off x="2027237" y="3652644"/>
            <a:ext cx="9145587" cy="1055663"/>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7" name="Rechteck 20"/>
          <p:cNvSpPr/>
          <p:nvPr userDrawn="1"/>
        </p:nvSpPr>
        <p:spPr bwMode="gray">
          <a:xfrm>
            <a:off x="-1" y="2960688"/>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 y="3933824"/>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 y="4905375"/>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 y="5876925"/>
            <a:ext cx="1019174"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26"/>
          <p:cNvSpPr/>
          <p:nvPr userDrawn="1"/>
        </p:nvSpPr>
        <p:spPr bwMode="gray">
          <a:xfrm>
            <a:off x="-1" y="6375123"/>
            <a:ext cx="1019174" cy="48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27"/>
          <p:cNvSpPr/>
          <p:nvPr userDrawn="1"/>
        </p:nvSpPr>
        <p:spPr bwMode="gray">
          <a:xfrm>
            <a:off x="1019174" y="6375123"/>
            <a:ext cx="503745" cy="482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Rechteck 10"/>
          <p:cNvSpPr/>
          <p:nvPr userDrawn="1"/>
        </p:nvSpPr>
        <p:spPr bwMode="gray">
          <a:xfrm>
            <a:off x="8148228" y="280777"/>
            <a:ext cx="1541513" cy="447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ts val="1200"/>
              </a:lnSpc>
              <a:defRPr/>
            </a:pPr>
            <a:r>
              <a:rPr lang="de-DE" sz="900" b="1" spc="20">
                <a:solidFill>
                  <a:schemeClr val="tx1"/>
                </a:solidFill>
              </a:rPr>
              <a:t>Titel der Präsentation,</a:t>
            </a:r>
            <a:endParaRPr/>
          </a:p>
          <a:p>
            <a:pPr algn="l">
              <a:lnSpc>
                <a:spcPts val="1200"/>
              </a:lnSpc>
              <a:defRPr/>
            </a:pPr>
            <a:r>
              <a:rPr lang="de-DE" sz="900" b="1" spc="20">
                <a:solidFill>
                  <a:schemeClr val="tx1"/>
                </a:solidFill>
              </a:rPr>
              <a:t>auch zweizeilig</a:t>
            </a:r>
            <a:endParaRPr/>
          </a:p>
        </p:txBody>
      </p:sp>
      <p:sp>
        <p:nvSpPr>
          <p:cNvPr id="14" name="Rechteck 11"/>
          <p:cNvSpPr/>
          <p:nvPr userDrawn="1"/>
        </p:nvSpPr>
        <p:spPr bwMode="gray">
          <a:xfrm>
            <a:off x="9888710" y="280777"/>
            <a:ext cx="1853160" cy="447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ts val="1200"/>
              </a:lnSpc>
              <a:defRPr/>
            </a:pPr>
            <a:r>
              <a:rPr lang="de-DE" sz="900" b="0" spc="20">
                <a:solidFill>
                  <a:schemeClr val="tx1"/>
                </a:solidFill>
              </a:rPr>
              <a:t>Prof. Dr. Vorname Nachname</a:t>
            </a:r>
            <a:endParaRPr/>
          </a:p>
          <a:p>
            <a:pPr algn="l">
              <a:lnSpc>
                <a:spcPts val="1200"/>
              </a:lnSpc>
              <a:defRPr/>
            </a:pPr>
            <a:r>
              <a:rPr lang="de-DE" sz="900" b="0" spc="20">
                <a:solidFill>
                  <a:schemeClr val="tx1"/>
                </a:solidFill>
              </a:rPr>
              <a:t>Bremen 1.1.2021</a:t>
            </a:r>
            <a:endParaRPr/>
          </a:p>
        </p:txBody>
      </p:sp>
      <p:pic>
        <p:nvPicPr>
          <p:cNvPr id="15" name="Grafik 12" descr="Universität Bremen Logo"/>
          <p:cNvPicPr/>
          <p:nvPr userDrawn="1"/>
        </p:nvPicPr>
        <p:blipFill>
          <a:blip r:embed="rId2"/>
          <a:stretch/>
        </p:blipFill>
        <p:spPr bwMode="gray">
          <a:xfrm>
            <a:off x="442728" y="289509"/>
            <a:ext cx="1324159" cy="476631"/>
          </a:xfrm>
          <a:prstGeom prst="rect">
            <a:avLst/>
          </a:prstGeom>
        </p:spPr>
      </p:pic>
      <p:sp>
        <p:nvSpPr>
          <p:cNvPr id="16" name="Eckige Klammer rechts 13"/>
          <p:cNvSpPr/>
          <p:nvPr userDrawn="1"/>
        </p:nvSpPr>
        <p:spPr bwMode="gray">
          <a:xfrm rot="16199998">
            <a:off x="9962802" y="-2091952"/>
            <a:ext cx="189309" cy="3814390"/>
          </a:xfrm>
          <a:prstGeom prst="rightBracket">
            <a:avLst>
              <a:gd name="adj" fmla="val 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de-DE"/>
          </a:p>
        </p:txBody>
      </p:sp>
      <p:sp>
        <p:nvSpPr>
          <p:cNvPr id="17" name="Rechteck 14"/>
          <p:cNvSpPr/>
          <p:nvPr userDrawn="1"/>
        </p:nvSpPr>
        <p:spPr bwMode="gray">
          <a:xfrm>
            <a:off x="8148638" y="-216694"/>
            <a:ext cx="3814390" cy="1893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lnSpc>
                <a:spcPts val="1200"/>
              </a:lnSpc>
              <a:defRPr/>
            </a:pPr>
            <a:r>
              <a:rPr lang="de-DE" sz="900" b="0" spc="20">
                <a:solidFill>
                  <a:schemeClr val="bg1">
                    <a:lumMod val="50000"/>
                  </a:schemeClr>
                </a:solidFill>
              </a:rPr>
              <a:t>Eingabe im Folienmaster (Ansicht &gt; Folienmaster)</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Zwischentitel mit Bild A">
    <p:spTree>
      <p:nvGrpSpPr>
        <p:cNvPr id="1" name=""/>
        <p:cNvGrpSpPr/>
        <p:nvPr/>
      </p:nvGrpSpPr>
      <p:grpSpPr bwMode="auto">
        <a:xfrm>
          <a:off x="0" y="0"/>
          <a:ext cx="0" cy="0"/>
          <a:chOff x="0" y="0"/>
          <a:chExt cx="0" cy="0"/>
        </a:xfrm>
      </p:grpSpPr>
      <p:sp>
        <p:nvSpPr>
          <p:cNvPr id="4" name="Rechteck 19"/>
          <p:cNvSpPr/>
          <p:nvPr userDrawn="1"/>
        </p:nvSpPr>
        <p:spPr bwMode="gray">
          <a:xfrm>
            <a:off x="1" y="2456892"/>
            <a:ext cx="1523492" cy="44011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5" name="Titel 1"/>
          <p:cNvSpPr>
            <a:spLocks noGrp="1"/>
          </p:cNvSpPr>
          <p:nvPr>
            <p:ph type="ctrTitle"/>
          </p:nvPr>
        </p:nvSpPr>
        <p:spPr bwMode="gray">
          <a:xfrm>
            <a:off x="7644172" y="2373548"/>
            <a:ext cx="3527064" cy="2171576"/>
          </a:xfrm>
        </p:spPr>
        <p:txBody>
          <a:bodyPr anchor="t"/>
          <a:lstStyle>
            <a:lvl1pPr algn="l">
              <a:defRPr sz="3600" spc="110"/>
            </a:lvl1pPr>
          </a:lstStyle>
          <a:p>
            <a:pPr>
              <a:defRPr/>
            </a:pPr>
            <a:r>
              <a:rPr lang="de-DE"/>
              <a:t>Titelmasterformat durch Klicken bearbeiten</a:t>
            </a:r>
            <a:endParaRPr/>
          </a:p>
        </p:txBody>
      </p:sp>
      <p:sp>
        <p:nvSpPr>
          <p:cNvPr id="6" name="Untertitel 2"/>
          <p:cNvSpPr>
            <a:spLocks noGrp="1"/>
          </p:cNvSpPr>
          <p:nvPr>
            <p:ph type="subTitle" idx="1"/>
          </p:nvPr>
        </p:nvSpPr>
        <p:spPr bwMode="gray">
          <a:xfrm>
            <a:off x="7645147" y="4615774"/>
            <a:ext cx="3527677" cy="1268881"/>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7" name="Rechteck 20"/>
          <p:cNvSpPr/>
          <p:nvPr userDrawn="1"/>
        </p:nvSpPr>
        <p:spPr bwMode="gray">
          <a:xfrm>
            <a:off x="-1" y="2960688"/>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 y="3933824"/>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 y="4905375"/>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 y="5876925"/>
            <a:ext cx="1019174"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26"/>
          <p:cNvSpPr/>
          <p:nvPr userDrawn="1"/>
        </p:nvSpPr>
        <p:spPr bwMode="gray">
          <a:xfrm>
            <a:off x="-1" y="6375123"/>
            <a:ext cx="1019174" cy="48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27"/>
          <p:cNvSpPr/>
          <p:nvPr userDrawn="1"/>
        </p:nvSpPr>
        <p:spPr bwMode="gray">
          <a:xfrm>
            <a:off x="1019174" y="6375123"/>
            <a:ext cx="503745" cy="482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Bildplatzhalter 5" descr="Bild / Grafik / Tabelle: Hier müsste der Alternativtext ergänzt werden."/>
          <p:cNvSpPr>
            <a:spLocks noGrp="1"/>
          </p:cNvSpPr>
          <p:nvPr>
            <p:ph type="pic" sz="quarter" idx="14"/>
          </p:nvPr>
        </p:nvSpPr>
        <p:spPr bwMode="gray">
          <a:xfrm>
            <a:off x="1522919" y="2456892"/>
            <a:ext cx="5581144" cy="4401108"/>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Zwischentitel mit Bild B">
    <p:spTree>
      <p:nvGrpSpPr>
        <p:cNvPr id="1" name=""/>
        <p:cNvGrpSpPr/>
        <p:nvPr/>
      </p:nvGrpSpPr>
      <p:grpSpPr bwMode="auto">
        <a:xfrm>
          <a:off x="0" y="0"/>
          <a:ext cx="0" cy="0"/>
          <a:chOff x="0" y="0"/>
          <a:chExt cx="0" cy="0"/>
        </a:xfrm>
      </p:grpSpPr>
      <p:sp>
        <p:nvSpPr>
          <p:cNvPr id="4" name="Rechteck 19"/>
          <p:cNvSpPr/>
          <p:nvPr userDrawn="1"/>
        </p:nvSpPr>
        <p:spPr bwMode="gray">
          <a:xfrm>
            <a:off x="10669081" y="2456892"/>
            <a:ext cx="1523492" cy="44011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5" name="Titel 1"/>
          <p:cNvSpPr>
            <a:spLocks noGrp="1"/>
          </p:cNvSpPr>
          <p:nvPr>
            <p:ph type="ctrTitle"/>
          </p:nvPr>
        </p:nvSpPr>
        <p:spPr bwMode="gray">
          <a:xfrm>
            <a:off x="1019174" y="2378899"/>
            <a:ext cx="3527064" cy="2171576"/>
          </a:xfrm>
        </p:spPr>
        <p:txBody>
          <a:bodyPr anchor="t"/>
          <a:lstStyle>
            <a:lvl1pPr algn="l">
              <a:defRPr sz="3600" spc="110"/>
            </a:lvl1pPr>
          </a:lstStyle>
          <a:p>
            <a:pPr>
              <a:defRPr/>
            </a:pPr>
            <a:r>
              <a:rPr lang="de-DE"/>
              <a:t>Titelmasterformat durch Klicken bearbeiten</a:t>
            </a:r>
            <a:endParaRPr/>
          </a:p>
        </p:txBody>
      </p:sp>
      <p:sp>
        <p:nvSpPr>
          <p:cNvPr id="6" name="Untertitel 2"/>
          <p:cNvSpPr>
            <a:spLocks noGrp="1"/>
          </p:cNvSpPr>
          <p:nvPr>
            <p:ph type="subTitle" idx="1"/>
          </p:nvPr>
        </p:nvSpPr>
        <p:spPr bwMode="gray">
          <a:xfrm>
            <a:off x="1020150" y="4621126"/>
            <a:ext cx="3527677" cy="1268881"/>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7" name="Rechteck 20"/>
          <p:cNvSpPr/>
          <p:nvPr userDrawn="1"/>
        </p:nvSpPr>
        <p:spPr bwMode="gray">
          <a:xfrm>
            <a:off x="11173398" y="2960688"/>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1173398" y="3933824"/>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1173398" y="4905375"/>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1173398" y="5876925"/>
            <a:ext cx="1019174"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26"/>
          <p:cNvSpPr/>
          <p:nvPr userDrawn="1"/>
        </p:nvSpPr>
        <p:spPr bwMode="gray">
          <a:xfrm>
            <a:off x="11173398" y="6375123"/>
            <a:ext cx="1019174" cy="48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27"/>
          <p:cNvSpPr/>
          <p:nvPr userDrawn="1"/>
        </p:nvSpPr>
        <p:spPr bwMode="gray">
          <a:xfrm>
            <a:off x="10669081" y="6375123"/>
            <a:ext cx="503745" cy="482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Bildplatzhalter 5" descr="Bild / Grafik / Tabelle: Hier müsste der Alternativtext ergänzt werden."/>
          <p:cNvSpPr>
            <a:spLocks noGrp="1"/>
          </p:cNvSpPr>
          <p:nvPr>
            <p:ph type="pic" sz="quarter" idx="14"/>
          </p:nvPr>
        </p:nvSpPr>
        <p:spPr bwMode="gray">
          <a:xfrm>
            <a:off x="5087937" y="2456892"/>
            <a:ext cx="5578982" cy="4401108"/>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Zwischentitel mit Bild C">
    <p:spTree>
      <p:nvGrpSpPr>
        <p:cNvPr id="1" name=""/>
        <p:cNvGrpSpPr/>
        <p:nvPr/>
      </p:nvGrpSpPr>
      <p:grpSpPr bwMode="auto">
        <a:xfrm>
          <a:off x="0" y="0"/>
          <a:ext cx="0" cy="0"/>
          <a:chOff x="0" y="0"/>
          <a:chExt cx="0" cy="0"/>
        </a:xfrm>
      </p:grpSpPr>
      <p:sp>
        <p:nvSpPr>
          <p:cNvPr id="4" name="Rechteck 19"/>
          <p:cNvSpPr/>
          <p:nvPr userDrawn="1"/>
        </p:nvSpPr>
        <p:spPr bwMode="gray">
          <a:xfrm>
            <a:off x="1" y="2456892"/>
            <a:ext cx="1523492" cy="44011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5" name="Titel 1"/>
          <p:cNvSpPr>
            <a:spLocks noGrp="1"/>
          </p:cNvSpPr>
          <p:nvPr>
            <p:ph type="ctrTitle"/>
          </p:nvPr>
        </p:nvSpPr>
        <p:spPr bwMode="gray">
          <a:xfrm>
            <a:off x="7644172" y="2373548"/>
            <a:ext cx="3527064" cy="2171576"/>
          </a:xfrm>
        </p:spPr>
        <p:txBody>
          <a:bodyPr anchor="t"/>
          <a:lstStyle>
            <a:lvl1pPr algn="l">
              <a:defRPr sz="3600" spc="110"/>
            </a:lvl1pPr>
          </a:lstStyle>
          <a:p>
            <a:pPr>
              <a:defRPr/>
            </a:pPr>
            <a:r>
              <a:rPr lang="de-DE"/>
              <a:t>Titelmasterformat durch Klicken bearbeiten</a:t>
            </a:r>
            <a:endParaRPr/>
          </a:p>
        </p:txBody>
      </p:sp>
      <p:sp>
        <p:nvSpPr>
          <p:cNvPr id="6" name="Untertitel 2"/>
          <p:cNvSpPr>
            <a:spLocks noGrp="1"/>
          </p:cNvSpPr>
          <p:nvPr>
            <p:ph type="subTitle" idx="1"/>
          </p:nvPr>
        </p:nvSpPr>
        <p:spPr bwMode="gray">
          <a:xfrm>
            <a:off x="7645147" y="4615774"/>
            <a:ext cx="3527677" cy="1268881"/>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7" name="Rechteck 20"/>
          <p:cNvSpPr/>
          <p:nvPr userDrawn="1"/>
        </p:nvSpPr>
        <p:spPr bwMode="gray">
          <a:xfrm>
            <a:off x="-1" y="2960688"/>
            <a:ext cx="1019174" cy="50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 y="3933824"/>
            <a:ext cx="1019174" cy="50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 y="4905375"/>
            <a:ext cx="1019174" cy="50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 y="5876925"/>
            <a:ext cx="1019174" cy="51173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Bildplatzhalter 5" descr="Bild / Grafik / Tabelle: Hier müsste der Alternativtext ergänzt werden."/>
          <p:cNvSpPr>
            <a:spLocks noGrp="1"/>
          </p:cNvSpPr>
          <p:nvPr>
            <p:ph type="pic" sz="quarter" idx="14"/>
          </p:nvPr>
        </p:nvSpPr>
        <p:spPr bwMode="gray">
          <a:xfrm>
            <a:off x="1522919" y="2456892"/>
            <a:ext cx="5581144" cy="4401108"/>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Zwischentitel mit Bild D">
    <p:spTree>
      <p:nvGrpSpPr>
        <p:cNvPr id="1" name=""/>
        <p:cNvGrpSpPr/>
        <p:nvPr/>
      </p:nvGrpSpPr>
      <p:grpSpPr bwMode="auto">
        <a:xfrm>
          <a:off x="0" y="0"/>
          <a:ext cx="0" cy="0"/>
          <a:chOff x="0" y="0"/>
          <a:chExt cx="0" cy="0"/>
        </a:xfrm>
      </p:grpSpPr>
      <p:sp>
        <p:nvSpPr>
          <p:cNvPr id="4" name="Rechteck 19"/>
          <p:cNvSpPr/>
          <p:nvPr userDrawn="1"/>
        </p:nvSpPr>
        <p:spPr bwMode="gray">
          <a:xfrm>
            <a:off x="10669081" y="2456892"/>
            <a:ext cx="1523492" cy="44011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5" name="Titel 1"/>
          <p:cNvSpPr>
            <a:spLocks noGrp="1"/>
          </p:cNvSpPr>
          <p:nvPr>
            <p:ph type="ctrTitle"/>
          </p:nvPr>
        </p:nvSpPr>
        <p:spPr bwMode="gray">
          <a:xfrm>
            <a:off x="1019174" y="2378899"/>
            <a:ext cx="3527064" cy="2171576"/>
          </a:xfrm>
        </p:spPr>
        <p:txBody>
          <a:bodyPr anchor="t"/>
          <a:lstStyle>
            <a:lvl1pPr algn="l">
              <a:defRPr sz="3600" spc="110"/>
            </a:lvl1pPr>
          </a:lstStyle>
          <a:p>
            <a:pPr>
              <a:defRPr/>
            </a:pPr>
            <a:r>
              <a:rPr lang="de-DE"/>
              <a:t>Titelmasterformat durch Klicken bearbeiten</a:t>
            </a:r>
            <a:endParaRPr/>
          </a:p>
        </p:txBody>
      </p:sp>
      <p:sp>
        <p:nvSpPr>
          <p:cNvPr id="6" name="Untertitel 2"/>
          <p:cNvSpPr>
            <a:spLocks noGrp="1"/>
          </p:cNvSpPr>
          <p:nvPr>
            <p:ph type="subTitle" idx="1"/>
          </p:nvPr>
        </p:nvSpPr>
        <p:spPr bwMode="gray">
          <a:xfrm>
            <a:off x="1020150" y="4621126"/>
            <a:ext cx="3527677" cy="1268881"/>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7" name="Rechteck 20"/>
          <p:cNvSpPr/>
          <p:nvPr userDrawn="1"/>
        </p:nvSpPr>
        <p:spPr bwMode="gray">
          <a:xfrm>
            <a:off x="11173398" y="2960688"/>
            <a:ext cx="1019174" cy="50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1173398" y="3933824"/>
            <a:ext cx="1019174" cy="50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1173398" y="4905375"/>
            <a:ext cx="1019174" cy="50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1173398" y="5876925"/>
            <a:ext cx="1019174" cy="51173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Bildplatzhalter 5" descr="Bild / Grafik / Tabelle: Hier müsste der Alternativtext ergänzt werden."/>
          <p:cNvSpPr>
            <a:spLocks noGrp="1"/>
          </p:cNvSpPr>
          <p:nvPr>
            <p:ph type="pic" sz="quarter" idx="14"/>
          </p:nvPr>
        </p:nvSpPr>
        <p:spPr bwMode="gray">
          <a:xfrm>
            <a:off x="5087937" y="2456892"/>
            <a:ext cx="5578982" cy="4401108"/>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Zwischentitel mit Bild E">
    <p:spTree>
      <p:nvGrpSpPr>
        <p:cNvPr id="1" name=""/>
        <p:cNvGrpSpPr/>
        <p:nvPr/>
      </p:nvGrpSpPr>
      <p:grpSpPr bwMode="auto">
        <a:xfrm>
          <a:off x="0" y="0"/>
          <a:ext cx="0" cy="0"/>
          <a:chOff x="0" y="0"/>
          <a:chExt cx="0" cy="0"/>
        </a:xfrm>
      </p:grpSpPr>
      <p:sp>
        <p:nvSpPr>
          <p:cNvPr id="4" name="Titel 1"/>
          <p:cNvSpPr>
            <a:spLocks noGrp="1"/>
          </p:cNvSpPr>
          <p:nvPr>
            <p:ph type="ctrTitle"/>
          </p:nvPr>
        </p:nvSpPr>
        <p:spPr bwMode="gray">
          <a:xfrm>
            <a:off x="7644172" y="2373548"/>
            <a:ext cx="3527064" cy="2171576"/>
          </a:xfrm>
        </p:spPr>
        <p:txBody>
          <a:bodyPr anchor="t"/>
          <a:lstStyle>
            <a:lvl1pPr algn="l">
              <a:defRPr sz="3600" spc="110"/>
            </a:lvl1pPr>
          </a:lstStyle>
          <a:p>
            <a:pPr>
              <a:defRPr/>
            </a:pPr>
            <a:r>
              <a:rPr lang="de-DE"/>
              <a:t>Titelmasterformat durch Klicken bearbeiten</a:t>
            </a:r>
            <a:endParaRPr/>
          </a:p>
        </p:txBody>
      </p:sp>
      <p:sp>
        <p:nvSpPr>
          <p:cNvPr id="5" name="Untertitel 2"/>
          <p:cNvSpPr>
            <a:spLocks noGrp="1"/>
          </p:cNvSpPr>
          <p:nvPr>
            <p:ph type="subTitle" idx="1"/>
          </p:nvPr>
        </p:nvSpPr>
        <p:spPr bwMode="gray">
          <a:xfrm>
            <a:off x="7645147" y="4615774"/>
            <a:ext cx="3527677" cy="1268881"/>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6" name="Bildplatzhalter 5" descr="Bild / Grafik / Tabelle: Hier müsste der Alternativtext ergänzt werden."/>
          <p:cNvSpPr>
            <a:spLocks noGrp="1"/>
          </p:cNvSpPr>
          <p:nvPr>
            <p:ph type="pic" sz="quarter" idx="14"/>
          </p:nvPr>
        </p:nvSpPr>
        <p:spPr bwMode="gray">
          <a:xfrm>
            <a:off x="1522919" y="2456892"/>
            <a:ext cx="5581144" cy="4401108"/>
          </a:xfrm>
          <a:prstGeom prst="rect">
            <a:avLst/>
          </a:prstGeom>
          <a:solidFill>
            <a:schemeClr val="bg2"/>
          </a:solidFill>
        </p:spPr>
        <p:txBody>
          <a:bodyPr anchor="ctr"/>
          <a:lstStyle>
            <a:lvl1pPr marL="0" indent="0" algn="ctr">
              <a:buNone/>
              <a:defRPr/>
            </a:lvl1pPr>
          </a:lstStyle>
          <a:p>
            <a:pPr>
              <a:defRPr/>
            </a:pPr>
            <a:r>
              <a:rPr lang="de-DE" dirty="0"/>
              <a:t>Bild durch Klicken auf Symbol hinzufügen</a:t>
            </a:r>
            <a:endParaRPr dirty="0"/>
          </a:p>
        </p:txBody>
      </p:sp>
      <p:sp>
        <p:nvSpPr>
          <p:cNvPr id="7" name="Rechteck 9"/>
          <p:cNvSpPr/>
          <p:nvPr userDrawn="1"/>
        </p:nvSpPr>
        <p:spPr bwMode="gray">
          <a:xfrm>
            <a:off x="1" y="2456892"/>
            <a:ext cx="1523492" cy="44011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10"/>
          <p:cNvSpPr/>
          <p:nvPr userDrawn="1"/>
        </p:nvSpPr>
        <p:spPr bwMode="gray">
          <a:xfrm>
            <a:off x="-1" y="2960688"/>
            <a:ext cx="1019174" cy="504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12"/>
          <p:cNvSpPr/>
          <p:nvPr userDrawn="1"/>
        </p:nvSpPr>
        <p:spPr bwMode="gray">
          <a:xfrm>
            <a:off x="-1" y="3933824"/>
            <a:ext cx="1019174" cy="504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13"/>
          <p:cNvSpPr/>
          <p:nvPr userDrawn="1"/>
        </p:nvSpPr>
        <p:spPr bwMode="gray">
          <a:xfrm>
            <a:off x="-1" y="4905375"/>
            <a:ext cx="1019174" cy="504000"/>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14"/>
          <p:cNvSpPr/>
          <p:nvPr userDrawn="1"/>
        </p:nvSpPr>
        <p:spPr bwMode="gray">
          <a:xfrm>
            <a:off x="-1" y="5876925"/>
            <a:ext cx="1019174" cy="511730"/>
          </a:xfrm>
          <a:prstGeom prst="rect">
            <a:avLst/>
          </a:prstGeom>
          <a:solidFill>
            <a:srgbClr val="C65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8">
            <a:extLst>
              <a:ext uri="{FF2B5EF4-FFF2-40B4-BE49-F238E27FC236}">
                <a16:creationId xmlns:a16="http://schemas.microsoft.com/office/drawing/2014/main" id="{29358837-8840-4065-B77B-56C327396297}"/>
              </a:ext>
            </a:extLst>
          </p:cNvPr>
          <p:cNvSpPr/>
          <p:nvPr userDrawn="1"/>
        </p:nvSpPr>
        <p:spPr bwMode="gray">
          <a:xfrm>
            <a:off x="11171236" y="6597352"/>
            <a:ext cx="936104"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r">
              <a:lnSpc>
                <a:spcPts val="1200"/>
              </a:lnSpc>
              <a:defRPr/>
            </a:pPr>
            <a:fld id="{AA1AFE9F-4FFA-40F3-946C-5B485D02F4ED}" type="slidenum">
              <a:rPr lang="de-DE" sz="1400" b="0" spc="20" smtClean="0">
                <a:solidFill>
                  <a:srgbClr val="7F7F7F"/>
                </a:solidFill>
              </a:rPr>
              <a:t>‹Nr.›</a:t>
            </a:fld>
            <a:endParaRPr lang="de-DE" sz="1400" b="0" spc="20" dirty="0">
              <a:solidFill>
                <a:srgbClr val="7F7F7F"/>
              </a:solidFill>
            </a:endParaRPr>
          </a:p>
        </p:txBody>
      </p:sp>
      <p:sp>
        <p:nvSpPr>
          <p:cNvPr id="3" name="Rechteck 2">
            <a:extLst>
              <a:ext uri="{FF2B5EF4-FFF2-40B4-BE49-F238E27FC236}">
                <a16:creationId xmlns:a16="http://schemas.microsoft.com/office/drawing/2014/main" id="{52254E85-4AC9-BC5B-9003-C8C33C5C9377}"/>
              </a:ext>
            </a:extLst>
          </p:cNvPr>
          <p:cNvSpPr/>
          <p:nvPr userDrawn="1"/>
        </p:nvSpPr>
        <p:spPr bwMode="auto">
          <a:xfrm>
            <a:off x="-1" y="485964"/>
            <a:ext cx="1019174"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a:extLst>
              <a:ext uri="{FF2B5EF4-FFF2-40B4-BE49-F238E27FC236}">
                <a16:creationId xmlns:a16="http://schemas.microsoft.com/office/drawing/2014/main" id="{A47B540B-4C9B-844A-3A7D-C2F17E303F2A}"/>
              </a:ext>
            </a:extLst>
          </p:cNvPr>
          <p:cNvSpPr/>
          <p:nvPr userDrawn="1"/>
        </p:nvSpPr>
        <p:spPr bwMode="auto">
          <a:xfrm>
            <a:off x="728463" y="485964"/>
            <a:ext cx="326977" cy="2067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preserve="1" userDrawn="1">
  <p:cSld name="Zwischentitel mit Bild F">
    <p:spTree>
      <p:nvGrpSpPr>
        <p:cNvPr id="1" name=""/>
        <p:cNvGrpSpPr/>
        <p:nvPr/>
      </p:nvGrpSpPr>
      <p:grpSpPr bwMode="auto">
        <a:xfrm>
          <a:off x="0" y="0"/>
          <a:ext cx="0" cy="0"/>
          <a:chOff x="0" y="0"/>
          <a:chExt cx="0" cy="0"/>
        </a:xfrm>
      </p:grpSpPr>
      <p:sp>
        <p:nvSpPr>
          <p:cNvPr id="4" name="Rechteck 19"/>
          <p:cNvSpPr/>
          <p:nvPr userDrawn="1"/>
        </p:nvSpPr>
        <p:spPr bwMode="gray">
          <a:xfrm>
            <a:off x="10669081" y="2456892"/>
            <a:ext cx="1523492" cy="44011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5" name="Titel 1"/>
          <p:cNvSpPr>
            <a:spLocks noGrp="1"/>
          </p:cNvSpPr>
          <p:nvPr>
            <p:ph type="ctrTitle"/>
          </p:nvPr>
        </p:nvSpPr>
        <p:spPr bwMode="gray">
          <a:xfrm>
            <a:off x="1019174" y="2378899"/>
            <a:ext cx="3527064" cy="2171576"/>
          </a:xfrm>
        </p:spPr>
        <p:txBody>
          <a:bodyPr anchor="t"/>
          <a:lstStyle>
            <a:lvl1pPr algn="l">
              <a:defRPr sz="3600" spc="110"/>
            </a:lvl1pPr>
          </a:lstStyle>
          <a:p>
            <a:pPr>
              <a:defRPr/>
            </a:pPr>
            <a:r>
              <a:rPr lang="de-DE"/>
              <a:t>Titelmasterformat durch Klicken bearbeiten</a:t>
            </a:r>
            <a:endParaRPr/>
          </a:p>
        </p:txBody>
      </p:sp>
      <p:sp>
        <p:nvSpPr>
          <p:cNvPr id="6" name="Untertitel 2"/>
          <p:cNvSpPr>
            <a:spLocks noGrp="1"/>
          </p:cNvSpPr>
          <p:nvPr>
            <p:ph type="subTitle" idx="1"/>
          </p:nvPr>
        </p:nvSpPr>
        <p:spPr bwMode="gray">
          <a:xfrm>
            <a:off x="1020150" y="4621126"/>
            <a:ext cx="3527677" cy="1268881"/>
          </a:xfr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7" name="Rechteck 20"/>
          <p:cNvSpPr/>
          <p:nvPr userDrawn="1"/>
        </p:nvSpPr>
        <p:spPr bwMode="gray">
          <a:xfrm>
            <a:off x="11173398" y="2960688"/>
            <a:ext cx="1019174" cy="50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3"/>
          <p:cNvSpPr/>
          <p:nvPr userDrawn="1"/>
        </p:nvSpPr>
        <p:spPr bwMode="gray">
          <a:xfrm>
            <a:off x="11173398" y="3933824"/>
            <a:ext cx="1019174" cy="50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4"/>
          <p:cNvSpPr/>
          <p:nvPr userDrawn="1"/>
        </p:nvSpPr>
        <p:spPr bwMode="gray">
          <a:xfrm>
            <a:off x="11173398" y="4905375"/>
            <a:ext cx="1019174" cy="50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5"/>
          <p:cNvSpPr/>
          <p:nvPr userDrawn="1"/>
        </p:nvSpPr>
        <p:spPr bwMode="gray">
          <a:xfrm>
            <a:off x="11173398" y="5876925"/>
            <a:ext cx="1019174" cy="51173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Bildplatzhalter 5" descr="Bild / Grafik / Tabelle: Hier müsste der Alternativtext ergänzt werden."/>
          <p:cNvSpPr>
            <a:spLocks noGrp="1"/>
          </p:cNvSpPr>
          <p:nvPr>
            <p:ph type="pic" sz="quarter" idx="14"/>
          </p:nvPr>
        </p:nvSpPr>
        <p:spPr bwMode="gray">
          <a:xfrm>
            <a:off x="5087937" y="2456892"/>
            <a:ext cx="5578982" cy="4401108"/>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preserve="1" userDrawn="1">
  <p:cSld name="Titel und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gray"/>
        <p:txBody>
          <a:bodyPr/>
          <a:lstStyle>
            <a:lvl1pPr>
              <a:defRPr/>
            </a:lvl1pPr>
          </a:lstStyle>
          <a:p>
            <a:pPr>
              <a:defRPr/>
            </a:pPr>
            <a:r>
              <a:rPr lang="de-DE"/>
              <a:t>Überschrift</a:t>
            </a:r>
            <a:endParaRPr/>
          </a:p>
        </p:txBody>
      </p:sp>
      <p:sp>
        <p:nvSpPr>
          <p:cNvPr id="5" name="Textplatzhalter 7"/>
          <p:cNvSpPr>
            <a:spLocks noGrp="1"/>
          </p:cNvSpPr>
          <p:nvPr>
            <p:ph type="body" sz="quarter" idx="13" hasCustomPrompt="1"/>
          </p:nvPr>
        </p:nvSpPr>
        <p:spPr bwMode="gray">
          <a:xfrm>
            <a:off x="2034525" y="2263728"/>
            <a:ext cx="9138299" cy="492568"/>
          </a:xfrm>
        </p:spPr>
        <p:txBody>
          <a:bodyPr/>
          <a:lstStyle>
            <a:lvl1pPr marL="0" indent="0">
              <a:lnSpc>
                <a:spcPct val="100000"/>
              </a:lnSpc>
              <a:buNone/>
              <a:defRPr sz="2400" spc="40"/>
            </a:lvl1pPr>
          </a:lstStyle>
          <a:p>
            <a:pPr lvl="0">
              <a:defRPr/>
            </a:pPr>
            <a:r>
              <a:rPr lang="de-DE"/>
              <a:t>Unterüberschrift</a:t>
            </a:r>
            <a:endParaRPr/>
          </a:p>
        </p:txBody>
      </p:sp>
      <p:sp>
        <p:nvSpPr>
          <p:cNvPr id="6" name="Inhaltsplatzhalter 2"/>
          <p:cNvSpPr>
            <a:spLocks noGrp="1"/>
          </p:cNvSpPr>
          <p:nvPr>
            <p:ph idx="1"/>
          </p:nvPr>
        </p:nvSpPr>
        <p:spPr bwMode="gray">
          <a:xfrm>
            <a:off x="2027238" y="2913286"/>
            <a:ext cx="9145587" cy="2963640"/>
          </a:xfrm>
        </p:spPr>
        <p:txBody>
          <a:bodyPr/>
          <a:lstStyle/>
          <a:p>
            <a:pPr lvl="0">
              <a:defRPr/>
            </a:pPr>
            <a:r>
              <a:rPr lang="de-DE"/>
              <a:t>Formatvorlagen des Textmasters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Rechteck 6"/>
          <p:cNvSpPr/>
          <p:nvPr userDrawn="1"/>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r">
              <a:lnSpc>
                <a:spcPts val="1200"/>
              </a:lnSpc>
              <a:defRPr/>
            </a:pPr>
            <a:fld id="{AA1AFE9F-4FFA-40F3-946C-5B485D02F4ED}" type="slidenum">
              <a:rPr lang="de-DE" sz="900" b="0" spc="20">
                <a:solidFill>
                  <a:schemeClr val="tx1"/>
                </a:solidFill>
              </a:rPr>
              <a:t>‹Nr.›</a:t>
            </a:fld>
            <a:endParaRPr lang="de-DE" sz="900" b="0" spc="20">
              <a:solidFill>
                <a:schemeClr val="tx1"/>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Titel, Inhalt und Bild (rechts)">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gray">
          <a:xfrm>
            <a:off x="1019174" y="1695285"/>
            <a:ext cx="5620500" cy="590478"/>
          </a:xfrm>
        </p:spPr>
        <p:txBody>
          <a:bodyPr/>
          <a:lstStyle>
            <a:lvl1pPr>
              <a:defRPr/>
            </a:lvl1pPr>
          </a:lstStyle>
          <a:p>
            <a:pPr>
              <a:defRPr/>
            </a:pPr>
            <a:r>
              <a:rPr lang="de-DE"/>
              <a:t>Überschrift</a:t>
            </a:r>
            <a:endParaRPr/>
          </a:p>
        </p:txBody>
      </p:sp>
      <p:sp>
        <p:nvSpPr>
          <p:cNvPr id="5" name="Textplatzhalter 7"/>
          <p:cNvSpPr>
            <a:spLocks noGrp="1"/>
          </p:cNvSpPr>
          <p:nvPr>
            <p:ph type="body" sz="quarter" idx="13" hasCustomPrompt="1"/>
          </p:nvPr>
        </p:nvSpPr>
        <p:spPr bwMode="gray">
          <a:xfrm>
            <a:off x="1027265" y="2263728"/>
            <a:ext cx="5612410" cy="492568"/>
          </a:xfrm>
        </p:spPr>
        <p:txBody>
          <a:bodyPr/>
          <a:lstStyle>
            <a:lvl1pPr marL="0" indent="0">
              <a:lnSpc>
                <a:spcPct val="100000"/>
              </a:lnSpc>
              <a:buNone/>
              <a:defRPr sz="2400" spc="40"/>
            </a:lvl1pPr>
          </a:lstStyle>
          <a:p>
            <a:pPr lvl="0">
              <a:defRPr/>
            </a:pPr>
            <a:r>
              <a:rPr lang="de-DE"/>
              <a:t>Unterüberschrift</a:t>
            </a:r>
            <a:endParaRPr/>
          </a:p>
        </p:txBody>
      </p:sp>
      <p:sp>
        <p:nvSpPr>
          <p:cNvPr id="6" name="Inhaltsplatzhalter 2"/>
          <p:cNvSpPr>
            <a:spLocks noGrp="1"/>
          </p:cNvSpPr>
          <p:nvPr>
            <p:ph idx="1"/>
          </p:nvPr>
        </p:nvSpPr>
        <p:spPr bwMode="gray">
          <a:xfrm>
            <a:off x="1019174" y="2913286"/>
            <a:ext cx="5616886" cy="2963640"/>
          </a:xfrm>
        </p:spPr>
        <p:txBody>
          <a:bodyPr/>
          <a:lstStyle/>
          <a:p>
            <a:pPr lvl="0">
              <a:defRPr/>
            </a:pPr>
            <a:r>
              <a:rPr lang="de-DE"/>
              <a:t>Formatvorlagen des Textmasters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Bildplatzhalter 5" descr="Bild / Grafik / Tabelle: Hier müsste der Alternativtext ergänzt werden."/>
          <p:cNvSpPr>
            <a:spLocks noGrp="1"/>
          </p:cNvSpPr>
          <p:nvPr>
            <p:ph type="pic" sz="quarter" idx="14"/>
          </p:nvPr>
        </p:nvSpPr>
        <p:spPr bwMode="gray">
          <a:xfrm>
            <a:off x="7104064" y="1773312"/>
            <a:ext cx="5087936" cy="4103614"/>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
        <p:nvSpPr>
          <p:cNvPr id="8" name="Rechteck 8"/>
          <p:cNvSpPr/>
          <p:nvPr userDrawn="1"/>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r">
              <a:lnSpc>
                <a:spcPts val="1200"/>
              </a:lnSpc>
              <a:defRPr/>
            </a:pPr>
            <a:fld id="{AA1AFE9F-4FFA-40F3-946C-5B485D02F4ED}" type="slidenum">
              <a:rPr lang="de-DE" sz="900" b="0" spc="20">
                <a:solidFill>
                  <a:schemeClr val="tx1"/>
                </a:solidFill>
              </a:rPr>
              <a:t>‹Nr.›</a:t>
            </a:fld>
            <a:endParaRPr lang="de-DE" sz="900" b="0" spc="2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1 C">
    <p:spTree>
      <p:nvGrpSpPr>
        <p:cNvPr id="1" name=""/>
        <p:cNvGrpSpPr/>
        <p:nvPr/>
      </p:nvGrpSpPr>
      <p:grpSpPr bwMode="auto">
        <a:xfrm>
          <a:off x="0" y="0"/>
          <a:ext cx="0" cy="0"/>
          <a:chOff x="0" y="0"/>
          <a:chExt cx="0" cy="0"/>
        </a:xfrm>
      </p:grpSpPr>
      <p:sp>
        <p:nvSpPr>
          <p:cNvPr id="4" name="Rechteck 19"/>
          <p:cNvSpPr/>
          <p:nvPr userDrawn="1"/>
        </p:nvSpPr>
        <p:spPr bwMode="gray">
          <a:xfrm>
            <a:off x="0" y="1952625"/>
            <a:ext cx="5087937" cy="49053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7" descr="Universität Bremen Logo"/>
          <p:cNvPicPr/>
          <p:nvPr userDrawn="1"/>
        </p:nvPicPr>
        <p:blipFill>
          <a:blip r:embed="rId2"/>
          <a:stretch/>
        </p:blipFill>
        <p:spPr bwMode="gray">
          <a:xfrm>
            <a:off x="442728" y="427631"/>
            <a:ext cx="2029010" cy="730343"/>
          </a:xfrm>
          <a:prstGeom prst="rect">
            <a:avLst/>
          </a:prstGeom>
        </p:spPr>
      </p:pic>
      <p:sp>
        <p:nvSpPr>
          <p:cNvPr id="6" name="Rechteck 20"/>
          <p:cNvSpPr/>
          <p:nvPr userDrawn="1"/>
        </p:nvSpPr>
        <p:spPr bwMode="gray">
          <a:xfrm>
            <a:off x="-1" y="2960688"/>
            <a:ext cx="4043364" cy="50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3"/>
          <p:cNvSpPr/>
          <p:nvPr userDrawn="1"/>
        </p:nvSpPr>
        <p:spPr bwMode="gray">
          <a:xfrm>
            <a:off x="-1" y="3933824"/>
            <a:ext cx="4043364" cy="50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4"/>
          <p:cNvSpPr/>
          <p:nvPr userDrawn="1"/>
        </p:nvSpPr>
        <p:spPr bwMode="gray">
          <a:xfrm>
            <a:off x="-1" y="4905375"/>
            <a:ext cx="4043364" cy="50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5"/>
          <p:cNvSpPr/>
          <p:nvPr userDrawn="1"/>
        </p:nvSpPr>
        <p:spPr bwMode="gray">
          <a:xfrm>
            <a:off x="-1" y="5884654"/>
            <a:ext cx="4043364" cy="50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2"/>
          <p:cNvSpPr/>
          <p:nvPr userDrawn="1"/>
        </p:nvSpPr>
        <p:spPr bwMode="gray">
          <a:xfrm>
            <a:off x="5087938" y="1952625"/>
            <a:ext cx="7104062" cy="4905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30"/>
          <p:cNvSpPr/>
          <p:nvPr userDrawn="1"/>
        </p:nvSpPr>
        <p:spPr bwMode="gray">
          <a:xfrm>
            <a:off x="6096000" y="2960688"/>
            <a:ext cx="1008063" cy="38973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31"/>
          <p:cNvSpPr/>
          <p:nvPr userDrawn="1"/>
        </p:nvSpPr>
        <p:spPr bwMode="gray">
          <a:xfrm>
            <a:off x="8155553" y="2960688"/>
            <a:ext cx="1008063" cy="38973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Rechteck 32"/>
          <p:cNvSpPr/>
          <p:nvPr userDrawn="1"/>
        </p:nvSpPr>
        <p:spPr bwMode="gray">
          <a:xfrm>
            <a:off x="10164763" y="2960688"/>
            <a:ext cx="1008063" cy="38973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4"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Titel, Inhalt und Bild (links)">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gray">
          <a:xfrm>
            <a:off x="5591944" y="1695285"/>
            <a:ext cx="5584523" cy="590478"/>
          </a:xfrm>
        </p:spPr>
        <p:txBody>
          <a:bodyPr/>
          <a:lstStyle>
            <a:lvl1pPr>
              <a:defRPr/>
            </a:lvl1pPr>
          </a:lstStyle>
          <a:p>
            <a:pPr>
              <a:defRPr/>
            </a:pPr>
            <a:r>
              <a:rPr lang="de-DE"/>
              <a:t>Überschrift</a:t>
            </a:r>
            <a:endParaRPr/>
          </a:p>
        </p:txBody>
      </p:sp>
      <p:sp>
        <p:nvSpPr>
          <p:cNvPr id="5" name="Textplatzhalter 7"/>
          <p:cNvSpPr>
            <a:spLocks noGrp="1"/>
          </p:cNvSpPr>
          <p:nvPr>
            <p:ph type="body" sz="quarter" idx="13" hasCustomPrompt="1"/>
          </p:nvPr>
        </p:nvSpPr>
        <p:spPr bwMode="gray">
          <a:xfrm>
            <a:off x="5600034" y="2263728"/>
            <a:ext cx="5576434" cy="492568"/>
          </a:xfrm>
        </p:spPr>
        <p:txBody>
          <a:bodyPr/>
          <a:lstStyle>
            <a:lvl1pPr marL="0" indent="0">
              <a:lnSpc>
                <a:spcPct val="100000"/>
              </a:lnSpc>
              <a:buNone/>
              <a:defRPr sz="2400" spc="40"/>
            </a:lvl1pPr>
          </a:lstStyle>
          <a:p>
            <a:pPr lvl="0">
              <a:defRPr/>
            </a:pPr>
            <a:r>
              <a:rPr lang="de-DE"/>
              <a:t>Unterüberschrift</a:t>
            </a:r>
            <a:endParaRPr/>
          </a:p>
        </p:txBody>
      </p:sp>
      <p:sp>
        <p:nvSpPr>
          <p:cNvPr id="6" name="Inhaltsplatzhalter 2"/>
          <p:cNvSpPr>
            <a:spLocks noGrp="1"/>
          </p:cNvSpPr>
          <p:nvPr>
            <p:ph idx="1"/>
          </p:nvPr>
        </p:nvSpPr>
        <p:spPr bwMode="gray">
          <a:xfrm>
            <a:off x="5591944" y="2913286"/>
            <a:ext cx="5580881" cy="2963640"/>
          </a:xfrm>
        </p:spPr>
        <p:txBody>
          <a:bodyPr/>
          <a:lstStyle/>
          <a:p>
            <a:pPr lvl="0">
              <a:defRPr/>
            </a:pPr>
            <a:r>
              <a:rPr lang="de-DE"/>
              <a:t>Formatvorlagen des Textmasters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Rechteck 8"/>
          <p:cNvSpPr/>
          <p:nvPr userDrawn="1"/>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r">
              <a:lnSpc>
                <a:spcPts val="1200"/>
              </a:lnSpc>
              <a:defRPr/>
            </a:pPr>
            <a:fld id="{AA1AFE9F-4FFA-40F3-946C-5B485D02F4ED}" type="slidenum">
              <a:rPr lang="de-DE" sz="900" b="0" spc="20">
                <a:solidFill>
                  <a:schemeClr val="tx1"/>
                </a:solidFill>
              </a:rPr>
              <a:t>‹Nr.›</a:t>
            </a:fld>
            <a:endParaRPr lang="de-DE" sz="900" b="0" spc="20">
              <a:solidFill>
                <a:schemeClr val="tx1"/>
              </a:solidFill>
            </a:endParaRPr>
          </a:p>
        </p:txBody>
      </p:sp>
      <p:sp>
        <p:nvSpPr>
          <p:cNvPr id="8" name="Bildplatzhalter 5" descr="Bild / Grafik / Tabelle: Hier müsste der Alternativtext ergänzt werden."/>
          <p:cNvSpPr>
            <a:spLocks noGrp="1"/>
          </p:cNvSpPr>
          <p:nvPr>
            <p:ph type="pic" sz="quarter" idx="14"/>
          </p:nvPr>
        </p:nvSpPr>
        <p:spPr bwMode="gray">
          <a:xfrm>
            <a:off x="0" y="1773312"/>
            <a:ext cx="5087938" cy="4103614"/>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preserve="1" userDrawn="1">
  <p:cSld name="Aufzählung">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gray"/>
        <p:txBody>
          <a:bodyPr/>
          <a:lstStyle/>
          <a:p>
            <a:pPr>
              <a:defRPr/>
            </a:pPr>
            <a:r>
              <a:rPr lang="de-DE"/>
              <a:t>Überschrift</a:t>
            </a:r>
            <a:endParaRPr/>
          </a:p>
        </p:txBody>
      </p:sp>
      <p:sp>
        <p:nvSpPr>
          <p:cNvPr id="5" name="Textplatzhalter 4"/>
          <p:cNvSpPr>
            <a:spLocks noGrp="1"/>
          </p:cNvSpPr>
          <p:nvPr>
            <p:ph type="body" sz="quarter" idx="10"/>
          </p:nvPr>
        </p:nvSpPr>
        <p:spPr bwMode="gray">
          <a:xfrm>
            <a:off x="2027238" y="2384883"/>
            <a:ext cx="9145587" cy="3492041"/>
          </a:xfrm>
        </p:spPr>
        <p:txBody>
          <a:bodyPr/>
          <a:lstStyle>
            <a:lvl1pPr marL="358775" indent="-358775">
              <a:spcAft>
                <a:spcPts val="600"/>
              </a:spcAft>
              <a:defRPr sz="2400" b="1">
                <a:solidFill>
                  <a:schemeClr val="accent2"/>
                </a:solidFill>
              </a:defRPr>
            </a:lvl1pPr>
            <a:lvl2pPr marL="269875" indent="-269875">
              <a:spcAft>
                <a:spcPts val="600"/>
              </a:spcAft>
              <a:buFont typeface="Wingdings 3"/>
              <a:buChar char="Ò"/>
              <a:defRPr/>
            </a:lvl2pPr>
            <a:lvl3pPr marL="804863" indent="-271463">
              <a:spcAft>
                <a:spcPts val="600"/>
              </a:spcAft>
              <a:defRPr/>
            </a:lvl3pPr>
            <a:lvl4pPr marL="1346200" indent="-268288">
              <a:spcAft>
                <a:spcPts val="600"/>
              </a:spcAft>
              <a:defRPr/>
            </a:lvl4pPr>
            <a:lvl5pPr marL="1879600" indent="-266700">
              <a:spcAft>
                <a:spcPts val="600"/>
              </a:spcAft>
              <a:defRPr/>
            </a:lvl5pPr>
          </a:lstStyle>
          <a:p>
            <a:pPr lvl="0">
              <a:defRPr/>
            </a:pPr>
            <a:r>
              <a:rPr lang="de-DE"/>
              <a:t>Formatvorlagen des Textmasters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Rechteck 5"/>
          <p:cNvSpPr/>
          <p:nvPr userDrawn="1"/>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r">
              <a:lnSpc>
                <a:spcPts val="1200"/>
              </a:lnSpc>
              <a:defRPr/>
            </a:pPr>
            <a:fld id="{AA1AFE9F-4FFA-40F3-946C-5B485D02F4ED}" type="slidenum">
              <a:rPr lang="de-DE" sz="900" b="0" spc="20">
                <a:solidFill>
                  <a:schemeClr val="tx1"/>
                </a:solidFill>
              </a:rPr>
              <a:t>‹Nr.›</a:t>
            </a:fld>
            <a:endParaRPr lang="de-DE" sz="900" b="0" spc="20">
              <a:solidFill>
                <a:schemeClr val="tx1"/>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gray"/>
        <p:txBody>
          <a:bodyPr/>
          <a:lstStyle/>
          <a:p>
            <a:pPr>
              <a:defRPr/>
            </a:pPr>
            <a:r>
              <a:rPr lang="de-DE"/>
              <a:t>Überschrift</a:t>
            </a:r>
            <a:endParaRPr/>
          </a:p>
        </p:txBody>
      </p:sp>
      <p:sp>
        <p:nvSpPr>
          <p:cNvPr id="5" name="Rechteck 2"/>
          <p:cNvSpPr/>
          <p:nvPr userDrawn="1"/>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r">
              <a:lnSpc>
                <a:spcPts val="1200"/>
              </a:lnSpc>
              <a:defRPr/>
            </a:pPr>
            <a:fld id="{AA1AFE9F-4FFA-40F3-946C-5B485D02F4ED}" type="slidenum">
              <a:rPr lang="de-DE" sz="900" b="0" spc="20">
                <a:solidFill>
                  <a:schemeClr val="tx1"/>
                </a:solidFill>
              </a:rPr>
              <a:t>‹Nr.›</a:t>
            </a:fld>
            <a:endParaRPr lang="de-DE" sz="900" b="0" spc="20">
              <a:solidFill>
                <a:schemeClr val="tx1"/>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type="blank" preserve="1" userDrawn="1">
  <p:cSld name="Leer">
    <p:spTree>
      <p:nvGrpSpPr>
        <p:cNvPr id="1" name=""/>
        <p:cNvGrpSpPr/>
        <p:nvPr/>
      </p:nvGrpSpPr>
      <p:grpSpPr bwMode="auto">
        <a:xfrm>
          <a:off x="0" y="0"/>
          <a:ext cx="0" cy="0"/>
          <a:chOff x="0" y="0"/>
          <a:chExt cx="0" cy="0"/>
        </a:xfrm>
      </p:grpSpPr>
      <p:sp>
        <p:nvSpPr>
          <p:cNvPr id="4" name="Rechteck 1"/>
          <p:cNvSpPr/>
          <p:nvPr userDrawn="1"/>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r">
              <a:lnSpc>
                <a:spcPts val="1200"/>
              </a:lnSpc>
              <a:defRPr/>
            </a:pPr>
            <a:fld id="{AA1AFE9F-4FFA-40F3-946C-5B485D02F4ED}" type="slidenum">
              <a:rPr lang="de-DE" sz="900" b="0" spc="20">
                <a:solidFill>
                  <a:schemeClr val="tx1"/>
                </a:solidFill>
              </a:rPr>
              <a:t>‹Nr.›</a:t>
            </a:fld>
            <a:endParaRPr lang="de-DE" sz="900" b="0" spc="20">
              <a:solidFill>
                <a:schemeClr val="tx1"/>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93174F-AF48-4A57-AC38-5A1A44F49C2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E8DDB6F2-F2DF-4EAF-A004-F4422540CD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8E0759FF-2045-4BF4-AB21-CDC56E040774}"/>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5" name="Fußzeilenplatzhalter 4">
            <a:extLst>
              <a:ext uri="{FF2B5EF4-FFF2-40B4-BE49-F238E27FC236}">
                <a16:creationId xmlns:a16="http://schemas.microsoft.com/office/drawing/2014/main" id="{A5225CE1-9504-4486-ADFC-2BCC9499351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C968989-FDA4-4283-B4F5-07154E84E5C7}"/>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20630517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BEC616-470F-402D-A693-B117C7707C3C}"/>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D0A5849-71F9-4210-A232-C5A4FBFEF19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D4DF240-6D24-43D6-BBDE-60DE876AD124}"/>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5" name="Fußzeilenplatzhalter 4">
            <a:extLst>
              <a:ext uri="{FF2B5EF4-FFF2-40B4-BE49-F238E27FC236}">
                <a16:creationId xmlns:a16="http://schemas.microsoft.com/office/drawing/2014/main" id="{121A0232-612F-41E3-B1AE-59249A4AA02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D862DD9-FAF9-45BC-BBDA-7A92BA659882}"/>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40481514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1AD890-FC10-478F-A567-D084AC0F1CB1}"/>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4AD2B3F-28E4-4AC5-903E-50FF821314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717930DC-22B4-46F1-99B0-DB725BE598A0}"/>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5" name="Fußzeilenplatzhalter 4">
            <a:extLst>
              <a:ext uri="{FF2B5EF4-FFF2-40B4-BE49-F238E27FC236}">
                <a16:creationId xmlns:a16="http://schemas.microsoft.com/office/drawing/2014/main" id="{B8E3DF85-3179-4AFD-91C9-4893682274A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03332F2-230D-41F7-B543-7DF92794C39D}"/>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7433930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5C8ADC-F2E0-4215-B0A0-22D55C34CB1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8F64F8C-63E4-40A5-84B5-DC6A39CEE043}"/>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5CC91456-8CD1-43F4-A270-CEB1D207250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91A7A380-ACCC-4550-8CB2-F7D75099A34E}"/>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6" name="Fußzeilenplatzhalter 5">
            <a:extLst>
              <a:ext uri="{FF2B5EF4-FFF2-40B4-BE49-F238E27FC236}">
                <a16:creationId xmlns:a16="http://schemas.microsoft.com/office/drawing/2014/main" id="{4A8DE7B7-DAE1-425F-821D-2E0CCEF14EB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87C53F8-7ECD-475D-8D33-5D982BECAFE8}"/>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21496600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1EC323-C9C6-4D73-AC4E-4218475F150D}"/>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D5AC3F00-40FC-4F6A-B688-C3DC7B0617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B05D529-21CB-43C9-AFA7-5EA2DB6EDE9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BB51BE41-80BE-4E67-BC42-0F6689D59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469E25CB-E84E-4C01-B91D-15C83FB70938}"/>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1EA58ED-6A3A-4BBB-A16C-779670D48545}"/>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8" name="Fußzeilenplatzhalter 7">
            <a:extLst>
              <a:ext uri="{FF2B5EF4-FFF2-40B4-BE49-F238E27FC236}">
                <a16:creationId xmlns:a16="http://schemas.microsoft.com/office/drawing/2014/main" id="{888D3DBB-9BFE-4C2F-8AFB-76A059CEE79D}"/>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8A3C0589-DBD6-4C9E-A735-5382E5B1C8C8}"/>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22135663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F9FF3E-3FDC-4AAD-B9E0-8184FE2887C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207F34D-CC70-42BA-9BEF-301834102163}"/>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4" name="Fußzeilenplatzhalter 3">
            <a:extLst>
              <a:ext uri="{FF2B5EF4-FFF2-40B4-BE49-F238E27FC236}">
                <a16:creationId xmlns:a16="http://schemas.microsoft.com/office/drawing/2014/main" id="{D0AFBCEE-CA81-44A8-9CA3-04772C675168}"/>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5334DFFB-376A-441F-9EDC-DAA7880B836A}"/>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4130762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1 D">
    <p:spTree>
      <p:nvGrpSpPr>
        <p:cNvPr id="1" name=""/>
        <p:cNvGrpSpPr/>
        <p:nvPr/>
      </p:nvGrpSpPr>
      <p:grpSpPr bwMode="auto">
        <a:xfrm>
          <a:off x="0" y="0"/>
          <a:ext cx="0" cy="0"/>
          <a:chOff x="0" y="0"/>
          <a:chExt cx="0" cy="0"/>
        </a:xfrm>
      </p:grpSpPr>
      <p:sp>
        <p:nvSpPr>
          <p:cNvPr id="4" name="Rechteck 19"/>
          <p:cNvSpPr/>
          <p:nvPr userDrawn="1"/>
        </p:nvSpPr>
        <p:spPr bwMode="gray">
          <a:xfrm>
            <a:off x="0" y="1952625"/>
            <a:ext cx="5087937" cy="49053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7" descr="Universität Bremen Logo"/>
          <p:cNvPicPr/>
          <p:nvPr userDrawn="1"/>
        </p:nvPicPr>
        <p:blipFill>
          <a:blip r:embed="rId2"/>
          <a:stretch/>
        </p:blipFill>
        <p:spPr bwMode="gray">
          <a:xfrm>
            <a:off x="442728" y="427631"/>
            <a:ext cx="2029010" cy="730343"/>
          </a:xfrm>
          <a:prstGeom prst="rect">
            <a:avLst/>
          </a:prstGeom>
        </p:spPr>
      </p:pic>
      <p:sp>
        <p:nvSpPr>
          <p:cNvPr id="6" name="Rechteck 20"/>
          <p:cNvSpPr/>
          <p:nvPr userDrawn="1"/>
        </p:nvSpPr>
        <p:spPr bwMode="gray">
          <a:xfrm>
            <a:off x="-1" y="2960688"/>
            <a:ext cx="4043364" cy="50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3"/>
          <p:cNvSpPr/>
          <p:nvPr userDrawn="1"/>
        </p:nvSpPr>
        <p:spPr bwMode="gray">
          <a:xfrm>
            <a:off x="-1" y="3933824"/>
            <a:ext cx="4043364" cy="50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4"/>
          <p:cNvSpPr/>
          <p:nvPr userDrawn="1"/>
        </p:nvSpPr>
        <p:spPr bwMode="gray">
          <a:xfrm>
            <a:off x="-1" y="4905375"/>
            <a:ext cx="4043364" cy="50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5"/>
          <p:cNvSpPr/>
          <p:nvPr userDrawn="1"/>
        </p:nvSpPr>
        <p:spPr bwMode="gray">
          <a:xfrm>
            <a:off x="-1" y="5884654"/>
            <a:ext cx="4043364" cy="50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2"/>
          <p:cNvSpPr/>
          <p:nvPr userDrawn="1"/>
        </p:nvSpPr>
        <p:spPr bwMode="gray">
          <a:xfrm>
            <a:off x="5087938" y="1952625"/>
            <a:ext cx="7104062" cy="49053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30"/>
          <p:cNvSpPr/>
          <p:nvPr userDrawn="1"/>
        </p:nvSpPr>
        <p:spPr bwMode="gray">
          <a:xfrm>
            <a:off x="6096000" y="2960688"/>
            <a:ext cx="1008063" cy="3897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31"/>
          <p:cNvSpPr/>
          <p:nvPr userDrawn="1"/>
        </p:nvSpPr>
        <p:spPr bwMode="gray">
          <a:xfrm>
            <a:off x="8155553" y="2960688"/>
            <a:ext cx="1008063" cy="3897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Rechteck 32"/>
          <p:cNvSpPr/>
          <p:nvPr userDrawn="1"/>
        </p:nvSpPr>
        <p:spPr bwMode="gray">
          <a:xfrm>
            <a:off x="10164763" y="2960688"/>
            <a:ext cx="1008063" cy="3897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4"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E4112AD-C697-45E1-8F3E-BCFFBD6AE52B}"/>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3" name="Fußzeilenplatzhalter 2">
            <a:extLst>
              <a:ext uri="{FF2B5EF4-FFF2-40B4-BE49-F238E27FC236}">
                <a16:creationId xmlns:a16="http://schemas.microsoft.com/office/drawing/2014/main" id="{353AAD1D-6370-4C78-B94D-7A65AF2AD8EE}"/>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BE8C91AA-0EB9-43ED-883B-BB8F3C794240}"/>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35315187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6A2E4A-ED16-4857-9C53-BAFB23B59C7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0AB1F0E6-A6F4-4B3D-9D29-DF3BBBC3D2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FEF01A1-D781-476F-89B0-072EED049D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89D906F-E98F-4A0F-A0F7-D453C3AC6CF7}"/>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6" name="Fußzeilenplatzhalter 5">
            <a:extLst>
              <a:ext uri="{FF2B5EF4-FFF2-40B4-BE49-F238E27FC236}">
                <a16:creationId xmlns:a16="http://schemas.microsoft.com/office/drawing/2014/main" id="{162EBBBD-6433-470E-B55F-146549C3228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C4A1BCF-699E-45CC-A0C2-5DC805D660A4}"/>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94793589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AAEFFD-D44E-4F82-B3B4-CF8648436A8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52700BC9-CE76-419D-B146-795D94DE76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AC1C333-5DF9-48E0-9320-A24B5C58C4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6ED2F9C-66AD-40B2-917E-683C744A7E76}"/>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6" name="Fußzeilenplatzhalter 5">
            <a:extLst>
              <a:ext uri="{FF2B5EF4-FFF2-40B4-BE49-F238E27FC236}">
                <a16:creationId xmlns:a16="http://schemas.microsoft.com/office/drawing/2014/main" id="{076699C9-A821-4DA5-AB20-EA08703FBCB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5139B68-3794-499D-A855-A039A6718A79}"/>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41916121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AFFA98-3EC2-4395-BEA1-E49551C15BAE}"/>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897D9622-77D4-425E-9E43-815D426452FB}"/>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50F41ED-9AAF-4BDC-9591-608F167B3298}"/>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5" name="Fußzeilenplatzhalter 4">
            <a:extLst>
              <a:ext uri="{FF2B5EF4-FFF2-40B4-BE49-F238E27FC236}">
                <a16:creationId xmlns:a16="http://schemas.microsoft.com/office/drawing/2014/main" id="{B0C4A3D8-2D3A-4FCC-941D-B65767C7547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55F9E2C-CB5D-4E2B-9A7E-4E90B2187E0F}"/>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10817021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D91DE8E-A849-41CD-9ACF-A2133E172BCD}"/>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1D4F8DA3-164E-4C2A-92BB-06E4F7181ED8}"/>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5DEB81B-A272-4395-9DB9-9482BCB3E9B0}"/>
              </a:ext>
            </a:extLst>
          </p:cNvPr>
          <p:cNvSpPr>
            <a:spLocks noGrp="1"/>
          </p:cNvSpPr>
          <p:nvPr>
            <p:ph type="dt" sz="half" idx="10"/>
          </p:nvPr>
        </p:nvSpPr>
        <p:spPr/>
        <p:txBody>
          <a:bodyPr/>
          <a:lstStyle/>
          <a:p>
            <a:fld id="{566D4BA2-34E2-428B-B2BF-5943AED170B9}" type="datetimeFigureOut">
              <a:rPr lang="de-DE" smtClean="0"/>
              <a:t>27.01.2026</a:t>
            </a:fld>
            <a:endParaRPr lang="de-DE"/>
          </a:p>
        </p:txBody>
      </p:sp>
      <p:sp>
        <p:nvSpPr>
          <p:cNvPr id="5" name="Fußzeilenplatzhalter 4">
            <a:extLst>
              <a:ext uri="{FF2B5EF4-FFF2-40B4-BE49-F238E27FC236}">
                <a16:creationId xmlns:a16="http://schemas.microsoft.com/office/drawing/2014/main" id="{B5A096D8-B15F-4A42-B333-5F1129907F4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9516076-5C52-422F-95FB-66C22411E0EB}"/>
              </a:ext>
            </a:extLst>
          </p:cNvPr>
          <p:cNvSpPr>
            <a:spLocks noGrp="1"/>
          </p:cNvSpPr>
          <p:nvPr>
            <p:ph type="sldNum" sz="quarter" idx="12"/>
          </p:nvPr>
        </p:nvSpPr>
        <p:spPr/>
        <p:txBody>
          <a:bodyPr/>
          <a:lstStyle/>
          <a:p>
            <a:fld id="{5607DC20-F13C-441F-8E1D-0F166F9AD82A}" type="slidenum">
              <a:rPr lang="de-DE" smtClean="0"/>
              <a:t>‹Nr.›</a:t>
            </a:fld>
            <a:endParaRPr lang="de-DE"/>
          </a:p>
        </p:txBody>
      </p:sp>
    </p:spTree>
    <p:extLst>
      <p:ext uri="{BB962C8B-B14F-4D97-AF65-F5344CB8AC3E}">
        <p14:creationId xmlns:p14="http://schemas.microsoft.com/office/powerpoint/2010/main" val="206273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2 A">
    <p:spTree>
      <p:nvGrpSpPr>
        <p:cNvPr id="1" name=""/>
        <p:cNvGrpSpPr/>
        <p:nvPr/>
      </p:nvGrpSpPr>
      <p:grpSpPr bwMode="auto">
        <a:xfrm>
          <a:off x="0" y="0"/>
          <a:ext cx="0" cy="0"/>
          <a:chOff x="0" y="0"/>
          <a:chExt cx="0" cy="0"/>
        </a:xfrm>
      </p:grpSpPr>
      <p:sp>
        <p:nvSpPr>
          <p:cNvPr id="4" name="Rechteck 19"/>
          <p:cNvSpPr/>
          <p:nvPr userDrawn="1"/>
        </p:nvSpPr>
        <p:spPr bwMode="gray">
          <a:xfrm>
            <a:off x="0" y="1952625"/>
            <a:ext cx="12192000" cy="4905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7" descr="Universität Bremen Logo"/>
          <p:cNvPicPr/>
          <p:nvPr userDrawn="1"/>
        </p:nvPicPr>
        <p:blipFill>
          <a:blip r:embed="rId2"/>
          <a:stretch/>
        </p:blipFill>
        <p:spPr bwMode="gray">
          <a:xfrm>
            <a:off x="442728" y="427631"/>
            <a:ext cx="2029010" cy="730343"/>
          </a:xfrm>
          <a:prstGeom prst="rect">
            <a:avLst/>
          </a:prstGeom>
        </p:spPr>
      </p:pic>
      <p:sp>
        <p:nvSpPr>
          <p:cNvPr id="6" name="Rechteck 24"/>
          <p:cNvSpPr/>
          <p:nvPr userDrawn="1"/>
        </p:nvSpPr>
        <p:spPr bwMode="gray">
          <a:xfrm>
            <a:off x="-1" y="4437826"/>
            <a:ext cx="4043364" cy="24201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2"/>
          <p:cNvSpPr/>
          <p:nvPr userDrawn="1"/>
        </p:nvSpPr>
        <p:spPr bwMode="gray">
          <a:xfrm>
            <a:off x="-2" y="1952626"/>
            <a:ext cx="12192002" cy="2485200"/>
          </a:xfrm>
          <a:prstGeom prst="rect">
            <a:avLst/>
          </a:prstGeom>
          <a:solidFill>
            <a:srgbClr val="FEC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18"/>
          <p:cNvSpPr/>
          <p:nvPr userDrawn="1"/>
        </p:nvSpPr>
        <p:spPr bwMode="gray">
          <a:xfrm>
            <a:off x="4043363" y="2465072"/>
            <a:ext cx="8148637" cy="504000"/>
          </a:xfrm>
          <a:prstGeom prst="rect">
            <a:avLst/>
          </a:prstGeom>
          <a:solidFill>
            <a:srgbClr val="F8A6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1"/>
          <p:cNvSpPr/>
          <p:nvPr userDrawn="1"/>
        </p:nvSpPr>
        <p:spPr bwMode="gray">
          <a:xfrm>
            <a:off x="4043363" y="3438209"/>
            <a:ext cx="8148637" cy="504000"/>
          </a:xfrm>
          <a:prstGeom prst="rect">
            <a:avLst/>
          </a:prstGeom>
          <a:solidFill>
            <a:srgbClr val="F8A6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Titel 2"/>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2 B">
    <p:spTree>
      <p:nvGrpSpPr>
        <p:cNvPr id="1" name=""/>
        <p:cNvGrpSpPr/>
        <p:nvPr/>
      </p:nvGrpSpPr>
      <p:grpSpPr bwMode="auto">
        <a:xfrm>
          <a:off x="0" y="0"/>
          <a:ext cx="0" cy="0"/>
          <a:chOff x="0" y="0"/>
          <a:chExt cx="0" cy="0"/>
        </a:xfrm>
      </p:grpSpPr>
      <p:sp>
        <p:nvSpPr>
          <p:cNvPr id="4" name="Rechteck 19"/>
          <p:cNvSpPr/>
          <p:nvPr userDrawn="1"/>
        </p:nvSpPr>
        <p:spPr bwMode="gray">
          <a:xfrm>
            <a:off x="0" y="1952625"/>
            <a:ext cx="12192000" cy="4905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7" descr="Universität Bremen Logo"/>
          <p:cNvPicPr/>
          <p:nvPr userDrawn="1"/>
        </p:nvPicPr>
        <p:blipFill>
          <a:blip r:embed="rId2"/>
          <a:stretch/>
        </p:blipFill>
        <p:spPr bwMode="gray">
          <a:xfrm>
            <a:off x="442728" y="427631"/>
            <a:ext cx="2029010" cy="730343"/>
          </a:xfrm>
          <a:prstGeom prst="rect">
            <a:avLst/>
          </a:prstGeom>
        </p:spPr>
      </p:pic>
      <p:sp>
        <p:nvSpPr>
          <p:cNvPr id="6" name="Rechteck 24"/>
          <p:cNvSpPr/>
          <p:nvPr userDrawn="1"/>
        </p:nvSpPr>
        <p:spPr bwMode="gray">
          <a:xfrm>
            <a:off x="-1" y="4437826"/>
            <a:ext cx="4043364" cy="24201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2"/>
          <p:cNvSpPr/>
          <p:nvPr userDrawn="1"/>
        </p:nvSpPr>
        <p:spPr bwMode="gray">
          <a:xfrm>
            <a:off x="-2" y="1952626"/>
            <a:ext cx="12192002" cy="2485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18"/>
          <p:cNvSpPr/>
          <p:nvPr userDrawn="1"/>
        </p:nvSpPr>
        <p:spPr bwMode="gray">
          <a:xfrm>
            <a:off x="4043363" y="2465072"/>
            <a:ext cx="8148637" cy="50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1"/>
          <p:cNvSpPr/>
          <p:nvPr userDrawn="1"/>
        </p:nvSpPr>
        <p:spPr bwMode="gray">
          <a:xfrm>
            <a:off x="4043363" y="3438209"/>
            <a:ext cx="8148637" cy="50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2 C">
    <p:spTree>
      <p:nvGrpSpPr>
        <p:cNvPr id="1" name=""/>
        <p:cNvGrpSpPr/>
        <p:nvPr/>
      </p:nvGrpSpPr>
      <p:grpSpPr bwMode="auto">
        <a:xfrm>
          <a:off x="0" y="0"/>
          <a:ext cx="0" cy="0"/>
          <a:chOff x="0" y="0"/>
          <a:chExt cx="0" cy="0"/>
        </a:xfrm>
      </p:grpSpPr>
      <p:sp>
        <p:nvSpPr>
          <p:cNvPr id="4" name="Rechteck 19"/>
          <p:cNvSpPr/>
          <p:nvPr userDrawn="1"/>
        </p:nvSpPr>
        <p:spPr bwMode="gray">
          <a:xfrm>
            <a:off x="0" y="1952625"/>
            <a:ext cx="12192000" cy="49053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7" descr="Universität Bremen Logo"/>
          <p:cNvPicPr/>
          <p:nvPr userDrawn="1"/>
        </p:nvPicPr>
        <p:blipFill>
          <a:blip r:embed="rId2"/>
          <a:stretch/>
        </p:blipFill>
        <p:spPr bwMode="gray">
          <a:xfrm>
            <a:off x="442728" y="427631"/>
            <a:ext cx="2029010" cy="730343"/>
          </a:xfrm>
          <a:prstGeom prst="rect">
            <a:avLst/>
          </a:prstGeom>
        </p:spPr>
      </p:pic>
      <p:sp>
        <p:nvSpPr>
          <p:cNvPr id="6" name="Rechteck 24"/>
          <p:cNvSpPr/>
          <p:nvPr userDrawn="1"/>
        </p:nvSpPr>
        <p:spPr bwMode="gray">
          <a:xfrm>
            <a:off x="-1" y="4437826"/>
            <a:ext cx="4043364" cy="242017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2"/>
          <p:cNvSpPr/>
          <p:nvPr userDrawn="1"/>
        </p:nvSpPr>
        <p:spPr bwMode="gray">
          <a:xfrm>
            <a:off x="-2" y="1952626"/>
            <a:ext cx="12192002" cy="2485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2 D">
    <p:spTree>
      <p:nvGrpSpPr>
        <p:cNvPr id="1" name=""/>
        <p:cNvGrpSpPr/>
        <p:nvPr/>
      </p:nvGrpSpPr>
      <p:grpSpPr bwMode="auto">
        <a:xfrm>
          <a:off x="0" y="0"/>
          <a:ext cx="0" cy="0"/>
          <a:chOff x="0" y="0"/>
          <a:chExt cx="0" cy="0"/>
        </a:xfrm>
      </p:grpSpPr>
      <p:sp>
        <p:nvSpPr>
          <p:cNvPr id="4" name="Rechteck 19"/>
          <p:cNvSpPr/>
          <p:nvPr userDrawn="1"/>
        </p:nvSpPr>
        <p:spPr bwMode="gray">
          <a:xfrm>
            <a:off x="0" y="1952625"/>
            <a:ext cx="12192000" cy="4905375"/>
          </a:xfrm>
          <a:prstGeom prst="rect">
            <a:avLst/>
          </a:prstGeom>
          <a:solidFill>
            <a:srgbClr val="C65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5" name="Rechteck 24"/>
          <p:cNvSpPr/>
          <p:nvPr userDrawn="1"/>
        </p:nvSpPr>
        <p:spPr bwMode="gray">
          <a:xfrm>
            <a:off x="-1" y="4437826"/>
            <a:ext cx="4043364" cy="2420174"/>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6" name="Rechteck 22"/>
          <p:cNvSpPr/>
          <p:nvPr userDrawn="1"/>
        </p:nvSpPr>
        <p:spPr bwMode="gray">
          <a:xfrm>
            <a:off x="-2" y="1952626"/>
            <a:ext cx="12192002" cy="2485200"/>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7" name="Grafik 11" descr="Universität Bremen Logo"/>
          <p:cNvPicPr/>
          <p:nvPr userDrawn="1"/>
        </p:nvPicPr>
        <p:blipFill>
          <a:blip r:embed="rId2"/>
          <a:stretch/>
        </p:blipFill>
        <p:spPr bwMode="gray">
          <a:xfrm>
            <a:off x="442728" y="289509"/>
            <a:ext cx="1324159" cy="476631"/>
          </a:xfrm>
          <a:prstGeom prst="rect">
            <a:avLst/>
          </a:prstGeom>
        </p:spPr>
      </p:pic>
      <p:pic>
        <p:nvPicPr>
          <p:cNvPr id="2" name="Grafik 1">
            <a:extLst>
              <a:ext uri="{FF2B5EF4-FFF2-40B4-BE49-F238E27FC236}">
                <a16:creationId xmlns:a16="http://schemas.microsoft.com/office/drawing/2014/main" id="{F7895B1F-E043-104C-33D2-E733B7FDE30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9085240" y="96251"/>
            <a:ext cx="3203448" cy="862584"/>
          </a:xfrm>
          <a:prstGeom prst="rect">
            <a:avLst/>
          </a:prstGeom>
        </p:spPr>
      </p:pic>
      <p:pic>
        <p:nvPicPr>
          <p:cNvPr id="3" name="Grafik 12">
            <a:extLst>
              <a:ext uri="{FF2B5EF4-FFF2-40B4-BE49-F238E27FC236}">
                <a16:creationId xmlns:a16="http://schemas.microsoft.com/office/drawing/2014/main" id="{D54F7378-A686-ADA2-A9BB-A9D23074C89B}"/>
              </a:ext>
            </a:extLst>
          </p:cNvPr>
          <p:cNvPicPr>
            <a:picLocks noChangeAspect="1"/>
          </p:cNvPicPr>
          <p:nvPr userDrawn="1"/>
        </p:nvPicPr>
        <p:blipFill>
          <a:blip r:embed="rId4"/>
          <a:stretch/>
        </p:blipFill>
        <p:spPr bwMode="auto">
          <a:xfrm>
            <a:off x="2711435" y="170143"/>
            <a:ext cx="1584365" cy="738577"/>
          </a:xfrm>
          <a:prstGeom prst="rect">
            <a:avLst/>
          </a:prstGeom>
        </p:spPr>
      </p:pic>
      <p:pic>
        <p:nvPicPr>
          <p:cNvPr id="9" name="Grafik 2">
            <a:extLst>
              <a:ext uri="{FF2B5EF4-FFF2-40B4-BE49-F238E27FC236}">
                <a16:creationId xmlns:a16="http://schemas.microsoft.com/office/drawing/2014/main" id="{6EBB7CBA-2D16-D267-921E-A92A69270016}"/>
              </a:ext>
            </a:extLst>
          </p:cNvPr>
          <p:cNvPicPr>
            <a:picLocks noChangeAspect="1"/>
          </p:cNvPicPr>
          <p:nvPr userDrawn="1"/>
        </p:nvPicPr>
        <p:blipFill>
          <a:blip r:embed="rId5"/>
          <a:stretch/>
        </p:blipFill>
        <p:spPr bwMode="auto">
          <a:xfrm>
            <a:off x="5152909" y="257699"/>
            <a:ext cx="1061915" cy="541607"/>
          </a:xfrm>
          <a:prstGeom prst="rect">
            <a:avLst/>
          </a:prstGeom>
        </p:spPr>
      </p:pic>
      <p:pic>
        <p:nvPicPr>
          <p:cNvPr id="10" name="Picture 2" descr="aQua-Institut wird Datenauswertungsstelle aufbauen">
            <a:extLst>
              <a:ext uri="{FF2B5EF4-FFF2-40B4-BE49-F238E27FC236}">
                <a16:creationId xmlns:a16="http://schemas.microsoft.com/office/drawing/2014/main" id="{17201BC4-C212-890C-B9BE-2C1D0FEA91AF}"/>
              </a:ext>
            </a:extLst>
          </p:cNvPr>
          <p:cNvPicPr>
            <a:picLocks noChangeAspect="1" noChangeArrowheads="1"/>
          </p:cNvPicPr>
          <p:nvPr userDrawn="1"/>
        </p:nvPicPr>
        <p:blipFill>
          <a:blip r:embed="rId6"/>
          <a:stretch/>
        </p:blipFill>
        <p:spPr bwMode="auto">
          <a:xfrm>
            <a:off x="7248128" y="290382"/>
            <a:ext cx="1061915" cy="474322"/>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preserve="1" userDrawn="1">
  <p:cSld name="Intro 3">
    <p:spTree>
      <p:nvGrpSpPr>
        <p:cNvPr id="1" name=""/>
        <p:cNvGrpSpPr/>
        <p:nvPr/>
      </p:nvGrpSpPr>
      <p:grpSpPr bwMode="auto">
        <a:xfrm>
          <a:off x="0" y="0"/>
          <a:ext cx="0" cy="0"/>
          <a:chOff x="0" y="0"/>
          <a:chExt cx="0" cy="0"/>
        </a:xfrm>
      </p:grpSpPr>
      <p:sp>
        <p:nvSpPr>
          <p:cNvPr id="4" name="Rechteck 19"/>
          <p:cNvSpPr/>
          <p:nvPr userDrawn="1"/>
        </p:nvSpPr>
        <p:spPr bwMode="gray">
          <a:xfrm>
            <a:off x="0" y="1952625"/>
            <a:ext cx="5087938" cy="4905375"/>
          </a:xfrm>
          <a:prstGeom prst="rect">
            <a:avLst/>
          </a:prstGeom>
          <a:solidFill>
            <a:srgbClr val="D45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pic>
        <p:nvPicPr>
          <p:cNvPr id="5" name="Grafik 7" descr="Universität Bremen Logo"/>
          <p:cNvPicPr/>
          <p:nvPr userDrawn="1"/>
        </p:nvPicPr>
        <p:blipFill>
          <a:blip r:embed="rId2"/>
          <a:stretch/>
        </p:blipFill>
        <p:spPr bwMode="gray">
          <a:xfrm>
            <a:off x="442728" y="427631"/>
            <a:ext cx="2029010" cy="730343"/>
          </a:xfrm>
          <a:prstGeom prst="rect">
            <a:avLst/>
          </a:prstGeom>
        </p:spPr>
      </p:pic>
      <p:sp>
        <p:nvSpPr>
          <p:cNvPr id="6" name="Rechteck 20"/>
          <p:cNvSpPr/>
          <p:nvPr userDrawn="1"/>
        </p:nvSpPr>
        <p:spPr bwMode="gray">
          <a:xfrm>
            <a:off x="-1" y="2456688"/>
            <a:ext cx="4043364" cy="504000"/>
          </a:xfrm>
          <a:prstGeom prst="rect">
            <a:avLst/>
          </a:prstGeom>
          <a:solidFill>
            <a:srgbClr val="F49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7" name="Rechteck 23"/>
          <p:cNvSpPr/>
          <p:nvPr userDrawn="1"/>
        </p:nvSpPr>
        <p:spPr bwMode="gray">
          <a:xfrm>
            <a:off x="-1" y="3429824"/>
            <a:ext cx="4043364" cy="504000"/>
          </a:xfrm>
          <a:prstGeom prst="rect">
            <a:avLst/>
          </a:prstGeom>
          <a:solidFill>
            <a:srgbClr val="F49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8" name="Rechteck 24"/>
          <p:cNvSpPr/>
          <p:nvPr userDrawn="1"/>
        </p:nvSpPr>
        <p:spPr bwMode="gray">
          <a:xfrm>
            <a:off x="-1" y="4401375"/>
            <a:ext cx="4043364" cy="504000"/>
          </a:xfrm>
          <a:prstGeom prst="rect">
            <a:avLst/>
          </a:prstGeom>
          <a:solidFill>
            <a:srgbClr val="F49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9" name="Rechteck 25"/>
          <p:cNvSpPr/>
          <p:nvPr userDrawn="1"/>
        </p:nvSpPr>
        <p:spPr bwMode="gray">
          <a:xfrm>
            <a:off x="-1" y="5380654"/>
            <a:ext cx="4043364" cy="504000"/>
          </a:xfrm>
          <a:prstGeom prst="rect">
            <a:avLst/>
          </a:prstGeom>
          <a:solidFill>
            <a:srgbClr val="F49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0" name="Rechteck 22"/>
          <p:cNvSpPr/>
          <p:nvPr userDrawn="1"/>
        </p:nvSpPr>
        <p:spPr bwMode="gray">
          <a:xfrm>
            <a:off x="5087937" y="1952625"/>
            <a:ext cx="7104063" cy="4905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1" name="Rechteck 30"/>
          <p:cNvSpPr/>
          <p:nvPr userDrawn="1"/>
        </p:nvSpPr>
        <p:spPr bwMode="gray">
          <a:xfrm>
            <a:off x="6096000" y="4401374"/>
            <a:ext cx="6096000" cy="2456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Rechteck 18"/>
          <p:cNvSpPr/>
          <p:nvPr userDrawn="1"/>
        </p:nvSpPr>
        <p:spPr bwMode="gray">
          <a:xfrm>
            <a:off x="-1" y="6359935"/>
            <a:ext cx="4043364" cy="504000"/>
          </a:xfrm>
          <a:prstGeom prst="rect">
            <a:avLst/>
          </a:prstGeom>
          <a:solidFill>
            <a:srgbClr val="F49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3" name="Titel 1"/>
          <p:cNvSpPr>
            <a:spLocks noGrp="1"/>
          </p:cNvSpPr>
          <p:nvPr>
            <p:ph type="title"/>
          </p:nvPr>
        </p:nvSpPr>
        <p:spPr bwMode="auto">
          <a:xfrm>
            <a:off x="5087937" y="385178"/>
            <a:ext cx="6084888" cy="590478"/>
          </a:xfrm>
        </p:spPr>
        <p:txBody>
          <a:bodyPr/>
          <a:lstStyle>
            <a:lvl1pPr>
              <a:defRPr sz="1800"/>
            </a:lvl1pPr>
          </a:lstStyle>
          <a:p>
            <a:pPr>
              <a:defRPr/>
            </a:pPr>
            <a:r>
              <a:rPr lang="de-DE"/>
              <a:t>Titelmasterformat durch Klicken bearbeiten</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2.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elplatzhalter 1"/>
          <p:cNvSpPr>
            <a:spLocks noGrp="1"/>
          </p:cNvSpPr>
          <p:nvPr>
            <p:ph type="title"/>
          </p:nvPr>
        </p:nvSpPr>
        <p:spPr bwMode="gray">
          <a:xfrm>
            <a:off x="2027239" y="1695285"/>
            <a:ext cx="9145586" cy="590478"/>
          </a:xfrm>
          <a:prstGeom prst="rect">
            <a:avLst/>
          </a:prstGeom>
        </p:spPr>
        <p:txBody>
          <a:bodyPr vert="horz" lIns="0" tIns="0" rIns="0" bIns="0" rtlCol="0" anchor="t" anchorCtr="0">
            <a:noAutofit/>
          </a:bodyPr>
          <a:lstStyle/>
          <a:p>
            <a:pPr>
              <a:defRPr/>
            </a:pPr>
            <a:r>
              <a:rPr lang="de-DE"/>
              <a:t>Überschrift</a:t>
            </a:r>
            <a:endParaRPr/>
          </a:p>
        </p:txBody>
      </p:sp>
      <p:sp>
        <p:nvSpPr>
          <p:cNvPr id="5" name="Textplatzhalter 2"/>
          <p:cNvSpPr>
            <a:spLocks noGrp="1"/>
          </p:cNvSpPr>
          <p:nvPr>
            <p:ph type="body" idx="1"/>
          </p:nvPr>
        </p:nvSpPr>
        <p:spPr bwMode="gray">
          <a:xfrm>
            <a:off x="2027238" y="2913286"/>
            <a:ext cx="9145587" cy="2963640"/>
          </a:xfrm>
          <a:prstGeom prst="rect">
            <a:avLst/>
          </a:prstGeom>
        </p:spPr>
        <p:txBody>
          <a:bodyPr vert="horz" lIns="0" tIns="0" rIns="0" bIns="0" rtlCol="0" anchor="t" anchorCtr="0">
            <a:no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grpSp>
        <p:nvGrpSpPr>
          <p:cNvPr id="6" name="Gruppieren 3"/>
          <p:cNvGrpSpPr/>
          <p:nvPr userDrawn="1"/>
        </p:nvGrpSpPr>
        <p:grpSpPr bwMode="auto">
          <a:xfrm>
            <a:off x="6607124" y="-279412"/>
            <a:ext cx="5357528" cy="252028"/>
            <a:chOff x="6607124" y="-279412"/>
            <a:chExt cx="5357528" cy="252028"/>
          </a:xfrm>
        </p:grpSpPr>
        <p:sp>
          <p:nvSpPr>
            <p:cNvPr id="7" name="Eckige Klammer rechts 14"/>
            <p:cNvSpPr/>
            <p:nvPr userDrawn="1"/>
          </p:nvSpPr>
          <p:spPr bwMode="gray">
            <a:xfrm rot="16199998">
              <a:off x="9192045" y="-2862709"/>
              <a:ext cx="189309" cy="5355904"/>
            </a:xfrm>
            <a:prstGeom prst="rightBracket">
              <a:avLst>
                <a:gd name="adj" fmla="val 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de-DE"/>
            </a:p>
          </p:txBody>
        </p:sp>
        <p:sp>
          <p:nvSpPr>
            <p:cNvPr id="8" name="Rechteck 11"/>
            <p:cNvSpPr/>
            <p:nvPr userDrawn="1"/>
          </p:nvSpPr>
          <p:spPr bwMode="gray">
            <a:xfrm>
              <a:off x="6607124" y="-216694"/>
              <a:ext cx="5355904" cy="1893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lnSpc>
                  <a:spcPts val="1200"/>
                </a:lnSpc>
                <a:defRPr/>
              </a:pPr>
              <a:r>
                <a:rPr lang="de-DE" sz="900" b="0" spc="20">
                  <a:solidFill>
                    <a:schemeClr val="bg1">
                      <a:lumMod val="50000"/>
                    </a:schemeClr>
                  </a:solidFill>
                </a:rPr>
                <a:t>Eingabe im Folienmaster (Ansicht &gt; Folienmaster)</a:t>
              </a:r>
              <a:endParaRPr/>
            </a:p>
          </p:txBody>
        </p:sp>
      </p:grpSp>
      <p:pic>
        <p:nvPicPr>
          <p:cNvPr id="9" name="Grafik 9"/>
          <p:cNvPicPr>
            <a:picLocks noChangeAspect="1"/>
          </p:cNvPicPr>
          <p:nvPr userDrawn="1"/>
        </p:nvPicPr>
        <p:blipFill>
          <a:blip r:embed="rId35"/>
          <a:stretch/>
        </p:blipFill>
        <p:spPr bwMode="auto">
          <a:xfrm>
            <a:off x="84138" y="121004"/>
            <a:ext cx="1301982" cy="6437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Lst>
  <p:hf hdr="0" ftr="0" dt="0"/>
  <p:txStyles>
    <p:titleStyle>
      <a:lvl1pPr algn="l" defTabSz="914400">
        <a:lnSpc>
          <a:spcPct val="90000"/>
        </a:lnSpc>
        <a:spcBef>
          <a:spcPts val="0"/>
        </a:spcBef>
        <a:buNone/>
        <a:defRPr sz="3600" spc="50">
          <a:solidFill>
            <a:schemeClr val="tx1"/>
          </a:solidFill>
          <a:latin typeface="+mj-lt"/>
          <a:ea typeface="+mj-ea"/>
          <a:cs typeface="+mj-cs"/>
        </a:defRPr>
      </a:lvl1pPr>
    </p:titleStyle>
    <p:body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42633BE-0AA7-42A5-A1D1-C36662A84C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C2DD2F9F-56EC-40AE-889C-44ED16933A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099C340-2F4D-4BB4-AA09-92F89E2DF9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6D4BA2-34E2-428B-B2BF-5943AED170B9}" type="datetimeFigureOut">
              <a:rPr lang="de-DE" smtClean="0"/>
              <a:t>27.01.2026</a:t>
            </a:fld>
            <a:endParaRPr lang="de-DE"/>
          </a:p>
        </p:txBody>
      </p:sp>
      <p:sp>
        <p:nvSpPr>
          <p:cNvPr id="5" name="Fußzeilenplatzhalter 4">
            <a:extLst>
              <a:ext uri="{FF2B5EF4-FFF2-40B4-BE49-F238E27FC236}">
                <a16:creationId xmlns:a16="http://schemas.microsoft.com/office/drawing/2014/main" id="{5396DFE8-22D0-43AE-8F1B-DBC858B5F7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547AFFA8-3AA0-486F-930A-2D34E61872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07DC20-F13C-441F-8E1D-0F166F9AD82A}" type="slidenum">
              <a:rPr lang="de-DE" smtClean="0"/>
              <a:t>‹Nr.›</a:t>
            </a:fld>
            <a:endParaRPr lang="de-DE"/>
          </a:p>
        </p:txBody>
      </p:sp>
    </p:spTree>
    <p:extLst>
      <p:ext uri="{BB962C8B-B14F-4D97-AF65-F5344CB8AC3E}">
        <p14:creationId xmlns:p14="http://schemas.microsoft.com/office/powerpoint/2010/main" val="3758449164"/>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6.xml"/><Relationship Id="rId4" Type="http://schemas.openxmlformats.org/officeDocument/2006/relationships/image" Target="../media/image10.sv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6.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18" Type="http://schemas.openxmlformats.org/officeDocument/2006/relationships/image" Target="../media/image32.sv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17" Type="http://schemas.openxmlformats.org/officeDocument/2006/relationships/image" Target="../media/image31.png"/><Relationship Id="rId2" Type="http://schemas.openxmlformats.org/officeDocument/2006/relationships/notesSlide" Target="../notesSlides/notesSlide39.xml"/><Relationship Id="rId16" Type="http://schemas.openxmlformats.org/officeDocument/2006/relationships/image" Target="../media/image30.svg"/><Relationship Id="rId20" Type="http://schemas.openxmlformats.org/officeDocument/2006/relationships/image" Target="../media/image34.svg"/><Relationship Id="rId1" Type="http://schemas.openxmlformats.org/officeDocument/2006/relationships/slideLayout" Target="../slideLayouts/slideLayout26.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svg"/><Relationship Id="rId19" Type="http://schemas.openxmlformats.org/officeDocument/2006/relationships/image" Target="../media/image33.png"/><Relationship Id="rId4" Type="http://schemas.openxmlformats.org/officeDocument/2006/relationships/image" Target="../media/image18.svg"/><Relationship Id="rId9" Type="http://schemas.openxmlformats.org/officeDocument/2006/relationships/image" Target="../media/image23.png"/><Relationship Id="rId14" Type="http://schemas.openxmlformats.org/officeDocument/2006/relationships/image" Target="../media/image28.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40.xml"/><Relationship Id="rId1" Type="http://schemas.openxmlformats.org/officeDocument/2006/relationships/slideLayout" Target="../slideLayouts/slideLayout26.xml"/><Relationship Id="rId6" Type="http://schemas.openxmlformats.org/officeDocument/2006/relationships/image" Target="../media/image22.svg"/><Relationship Id="rId5" Type="http://schemas.openxmlformats.org/officeDocument/2006/relationships/image" Target="../media/image36.png"/><Relationship Id="rId10" Type="http://schemas.openxmlformats.org/officeDocument/2006/relationships/image" Target="../media/image39.svg"/><Relationship Id="rId4" Type="http://schemas.openxmlformats.org/officeDocument/2006/relationships/image" Target="../media/image34.svg"/><Relationship Id="rId9" Type="http://schemas.openxmlformats.org/officeDocument/2006/relationships/image" Target="../media/image3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5.xml"/><Relationship Id="rId1" Type="http://schemas.openxmlformats.org/officeDocument/2006/relationships/slideLayout" Target="../slideLayouts/slideLayout26.xml"/><Relationship Id="rId5" Type="http://schemas.openxmlformats.org/officeDocument/2006/relationships/image" Target="../media/image26.svg"/><Relationship Id="rId4" Type="http://schemas.openxmlformats.org/officeDocument/2006/relationships/image" Target="../media/image25.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8.xml"/><Relationship Id="rId1" Type="http://schemas.openxmlformats.org/officeDocument/2006/relationships/slideLayout" Target="../slideLayouts/slideLayout26.xml"/><Relationship Id="rId4" Type="http://schemas.openxmlformats.org/officeDocument/2006/relationships/image" Target="../media/image42.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5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0.xml"/><Relationship Id="rId1" Type="http://schemas.openxmlformats.org/officeDocument/2006/relationships/slideLayout" Target="../slideLayouts/slideLayout26.xml"/><Relationship Id="rId5" Type="http://schemas.openxmlformats.org/officeDocument/2006/relationships/image" Target="../media/image26.svg"/><Relationship Id="rId4" Type="http://schemas.openxmlformats.org/officeDocument/2006/relationships/image" Target="../media/image44.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2.xml"/><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6.xml"/></Relationships>
</file>

<file path=ppt/slides/_rels/slide5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6.xml"/></Relationships>
</file>

<file path=ppt/slides/_rels/slide58.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6.xml"/></Relationships>
</file>

<file path=ppt/slides/_rels/slide61.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57.xml"/><Relationship Id="rId1" Type="http://schemas.openxmlformats.org/officeDocument/2006/relationships/slideLayout" Target="../slideLayouts/slideLayout26.xml"/></Relationships>
</file>

<file path=ppt/slides/_rels/slide62.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6.xml"/></Relationships>
</file>

<file path=ppt/slides/_rels/slide63.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6.xml"/></Relationships>
</file>

<file path=ppt/slides/_rels/slide65.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59.xml"/><Relationship Id="rId1" Type="http://schemas.openxmlformats.org/officeDocument/2006/relationships/slideLayout" Target="../slideLayouts/slideLayout26.xml"/></Relationships>
</file>

<file path=ppt/slides/_rels/slide66.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60.xml"/><Relationship Id="rId1" Type="http://schemas.openxmlformats.org/officeDocument/2006/relationships/slideLayout" Target="../slideLayouts/slideLayout26.xml"/></Relationships>
</file>

<file path=ppt/slides/_rels/slide67.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61.xml"/><Relationship Id="rId1" Type="http://schemas.openxmlformats.org/officeDocument/2006/relationships/slideLayout" Target="../slideLayouts/slideLayout2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6.xml"/></Relationships>
</file>

<file path=ppt/slides/_rels/slide6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3.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70.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64.xml"/><Relationship Id="rId1" Type="http://schemas.openxmlformats.org/officeDocument/2006/relationships/slideLayout" Target="../slideLayouts/slideLayout26.xml"/><Relationship Id="rId4" Type="http://schemas.openxmlformats.org/officeDocument/2006/relationships/image" Target="../media/image57.emf"/></Relationships>
</file>

<file path=ppt/slides/_rels/slide71.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65.xml"/><Relationship Id="rId1" Type="http://schemas.openxmlformats.org/officeDocument/2006/relationships/slideLayout" Target="../slideLayouts/slideLayout26.xml"/><Relationship Id="rId4" Type="http://schemas.openxmlformats.org/officeDocument/2006/relationships/image" Target="../media/image59.emf"/></Relationships>
</file>

<file path=ppt/slides/_rels/slide7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6.xml"/><Relationship Id="rId1" Type="http://schemas.openxmlformats.org/officeDocument/2006/relationships/slideLayout" Target="../slideLayouts/slideLayout26.xml"/><Relationship Id="rId4" Type="http://schemas.openxmlformats.org/officeDocument/2006/relationships/image" Target="../media/image61.png"/></Relationships>
</file>

<file path=ppt/slides/_rels/slide73.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67.xml"/><Relationship Id="rId1" Type="http://schemas.openxmlformats.org/officeDocument/2006/relationships/slideLayout" Target="../slideLayouts/slideLayout2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p:nvPr/>
        </p:nvSpPr>
        <p:spPr bwMode="gray">
          <a:xfrm>
            <a:off x="4295800" y="2348880"/>
            <a:ext cx="7632848" cy="1055663"/>
          </a:xfrm>
          <a:prstGeom prst="rect">
            <a:avLst/>
          </a:prstGeom>
        </p:spPr>
        <p:txBody>
          <a:bodyPr vert="horz" lIns="0" tIns="0" rIns="0" bIns="0" rtlCol="0" anchor="t" anchorCtr="0">
            <a:noAutofit/>
          </a:bodyPr>
          <a:lstStyle>
            <a:lvl1pPr algn="l" defTabSz="914400">
              <a:lnSpc>
                <a:spcPct val="90000"/>
              </a:lnSpc>
              <a:spcBef>
                <a:spcPts val="0"/>
              </a:spcBef>
              <a:buNone/>
              <a:defRPr sz="1800" spc="50">
                <a:solidFill>
                  <a:schemeClr val="tx1"/>
                </a:solidFill>
                <a:latin typeface="+mj-lt"/>
                <a:ea typeface="+mj-ea"/>
                <a:cs typeface="+mj-cs"/>
              </a:defRPr>
            </a:lvl1pPr>
          </a:lstStyle>
          <a:p>
            <a:pPr>
              <a:defRPr/>
            </a:pPr>
            <a:r>
              <a:rPr lang="de-DE" sz="3200" dirty="0">
                <a:latin typeface="Avenir Next"/>
              </a:rPr>
              <a:t>Entwicklung und Erprobung </a:t>
            </a:r>
            <a:br>
              <a:rPr lang="de-DE" sz="3200" dirty="0">
                <a:latin typeface="Avenir Next"/>
              </a:rPr>
            </a:br>
            <a:r>
              <a:rPr lang="de-DE" sz="3200" dirty="0">
                <a:latin typeface="Avenir Next"/>
              </a:rPr>
              <a:t>eines Konzepts zum qualifikations- und kompetenzorientierten Personaleinsatz gemäß § 8 Absatz 3b SGB XI</a:t>
            </a:r>
            <a:endParaRPr dirty="0"/>
          </a:p>
        </p:txBody>
      </p:sp>
      <p:sp>
        <p:nvSpPr>
          <p:cNvPr id="5" name="Titel 1"/>
          <p:cNvSpPr/>
          <p:nvPr/>
        </p:nvSpPr>
        <p:spPr bwMode="gray">
          <a:xfrm>
            <a:off x="4295800" y="4797152"/>
            <a:ext cx="7896200" cy="1055663"/>
          </a:xfrm>
          <a:prstGeom prst="rect">
            <a:avLst/>
          </a:prstGeom>
        </p:spPr>
        <p:txBody>
          <a:bodyPr vert="horz" lIns="0" tIns="0" rIns="0" bIns="0" rtlCol="0" anchor="t" anchorCtr="0">
            <a:noAutofit/>
          </a:bodyPr>
          <a:lstStyle>
            <a:lvl1pPr algn="l" defTabSz="914400">
              <a:lnSpc>
                <a:spcPct val="90000"/>
              </a:lnSpc>
              <a:spcBef>
                <a:spcPts val="0"/>
              </a:spcBef>
              <a:buNone/>
              <a:defRPr sz="1800" spc="50">
                <a:solidFill>
                  <a:schemeClr val="tx1"/>
                </a:solidFill>
                <a:latin typeface="+mj-lt"/>
                <a:ea typeface="+mj-ea"/>
                <a:cs typeface="+mj-cs"/>
              </a:defRPr>
            </a:lvl1pPr>
          </a:lstStyle>
          <a:p>
            <a:pPr>
              <a:tabLst>
                <a:tab pos="1506538" algn="l"/>
              </a:tabLst>
              <a:defRPr/>
            </a:pPr>
            <a:r>
              <a:rPr lang="de-DE" sz="3200" dirty="0">
                <a:solidFill>
                  <a:schemeClr val="bg1"/>
                </a:solidFill>
                <a:latin typeface="Avenir Next"/>
              </a:rPr>
              <a:t>Abschlussberichte</a:t>
            </a:r>
          </a:p>
          <a:p>
            <a:pPr>
              <a:tabLst>
                <a:tab pos="1506538" algn="l"/>
              </a:tabLst>
              <a:defRPr/>
            </a:pPr>
            <a:br>
              <a:rPr lang="de-DE" sz="3200" dirty="0">
                <a:solidFill>
                  <a:schemeClr val="bg1"/>
                </a:solidFill>
                <a:latin typeface="Avenir Next"/>
              </a:rPr>
            </a:br>
            <a:r>
              <a:rPr lang="de-DE" sz="2400" dirty="0">
                <a:solidFill>
                  <a:schemeClr val="bg1"/>
                </a:solidFill>
                <a:latin typeface="Avenir Next"/>
              </a:rPr>
              <a:t>Projektdurchführung </a:t>
            </a:r>
          </a:p>
          <a:p>
            <a:pPr>
              <a:tabLst>
                <a:tab pos="1506538" algn="l"/>
              </a:tabLst>
              <a:defRPr/>
            </a:pPr>
            <a:r>
              <a:rPr lang="de-DE" sz="2400" dirty="0">
                <a:solidFill>
                  <a:schemeClr val="bg1"/>
                </a:solidFill>
                <a:latin typeface="Avenir Next"/>
              </a:rPr>
              <a:t>Formative Evaluation</a:t>
            </a:r>
            <a:br>
              <a:rPr lang="de-DE" sz="2400" dirty="0">
                <a:solidFill>
                  <a:schemeClr val="bg1"/>
                </a:solidFill>
                <a:latin typeface="Avenir Next"/>
              </a:rPr>
            </a:br>
            <a:r>
              <a:rPr lang="de-DE" sz="2400" dirty="0">
                <a:solidFill>
                  <a:schemeClr val="bg1"/>
                </a:solidFill>
                <a:latin typeface="Avenir Next"/>
              </a:rPr>
              <a:t>Summative Evaluation</a:t>
            </a:r>
            <a:endParaRPr sz="2400" dirty="0"/>
          </a:p>
        </p:txBody>
      </p:sp>
      <p:pic>
        <p:nvPicPr>
          <p:cNvPr id="6" name="Grafik 2"/>
          <p:cNvPicPr>
            <a:picLocks noChangeAspect="1"/>
          </p:cNvPicPr>
          <p:nvPr/>
        </p:nvPicPr>
        <p:blipFill>
          <a:blip r:embed="rId3"/>
          <a:stretch/>
        </p:blipFill>
        <p:spPr bwMode="auto">
          <a:xfrm>
            <a:off x="407368" y="2348880"/>
            <a:ext cx="3191520" cy="1523225"/>
          </a:xfrm>
          <a:prstGeom prst="rect">
            <a:avLst/>
          </a:prstGeom>
        </p:spPr>
      </p:pic>
      <p:sp>
        <p:nvSpPr>
          <p:cNvPr id="11" name="Rechteck 10">
            <a:extLst>
              <a:ext uri="{FF2B5EF4-FFF2-40B4-BE49-F238E27FC236}">
                <a16:creationId xmlns:a16="http://schemas.microsoft.com/office/drawing/2014/main" id="{EB116B18-9B94-CA91-8A92-8EACC410F1E6}"/>
              </a:ext>
            </a:extLst>
          </p:cNvPr>
          <p:cNvSpPr/>
          <p:nvPr/>
        </p:nvSpPr>
        <p:spPr bwMode="auto">
          <a:xfrm>
            <a:off x="425874" y="3284984"/>
            <a:ext cx="2357757" cy="504056"/>
          </a:xfrm>
          <a:prstGeom prst="rect">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elle 4">
            <a:extLst>
              <a:ext uri="{FF2B5EF4-FFF2-40B4-BE49-F238E27FC236}">
                <a16:creationId xmlns:a16="http://schemas.microsoft.com/office/drawing/2014/main" id="{F371A92B-D9CF-4D82-BBFC-1B2E9E38DD16}"/>
              </a:ext>
            </a:extLst>
          </p:cNvPr>
          <p:cNvGraphicFramePr>
            <a:graphicFrameLocks/>
          </p:cNvGraphicFramePr>
          <p:nvPr/>
        </p:nvGraphicFramePr>
        <p:xfrm>
          <a:off x="3575720" y="2492896"/>
          <a:ext cx="5904656" cy="2596083"/>
        </p:xfrm>
        <a:graphic>
          <a:graphicData uri="http://schemas.openxmlformats.org/drawingml/2006/table">
            <a:tbl>
              <a:tblPr firstRow="1" bandRow="1">
                <a:tableStyleId>{21E4AEA4-8DFA-4A89-87EB-49C32662AFE0}</a:tableStyleId>
              </a:tblPr>
              <a:tblGrid>
                <a:gridCol w="2289273">
                  <a:extLst>
                    <a:ext uri="{9D8B030D-6E8A-4147-A177-3AD203B41FA5}">
                      <a16:colId xmlns:a16="http://schemas.microsoft.com/office/drawing/2014/main" val="4062755830"/>
                    </a:ext>
                  </a:extLst>
                </a:gridCol>
                <a:gridCol w="3615383">
                  <a:extLst>
                    <a:ext uri="{9D8B030D-6E8A-4147-A177-3AD203B41FA5}">
                      <a16:colId xmlns:a16="http://schemas.microsoft.com/office/drawing/2014/main" val="1660883047"/>
                    </a:ext>
                  </a:extLst>
                </a:gridCol>
              </a:tblGrid>
              <a:tr h="354845">
                <a:tc gridSpan="2">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b="1" spc="0" dirty="0">
                          <a:solidFill>
                            <a:schemeClr val="bg1"/>
                          </a:solidFill>
                          <a:latin typeface="+mn-lt"/>
                          <a:ea typeface="+mn-ea"/>
                          <a:cs typeface="+mn-cs"/>
                        </a:rPr>
                        <a:t>Qualifikationsniveaus in der Pflege </a:t>
                      </a:r>
                    </a:p>
                  </a:txBody>
                  <a:tcPr anchor="ctr"/>
                </a:tc>
                <a:tc hMerge="1">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b="1" spc="0" dirty="0">
                          <a:solidFill>
                            <a:schemeClr val="bg1"/>
                          </a:solidFill>
                          <a:latin typeface="+mn-lt"/>
                          <a:ea typeface="+mn-ea"/>
                          <a:cs typeface="+mn-cs"/>
                        </a:rPr>
                        <a:t>Qualifikationsniveaus in der Pflege </a:t>
                      </a:r>
                    </a:p>
                  </a:txBody>
                  <a:tcPr anchor="ctr"/>
                </a:tc>
                <a:extLst>
                  <a:ext uri="{0D108BD9-81ED-4DB2-BD59-A6C34878D82A}">
                    <a16:rowId xmlns:a16="http://schemas.microsoft.com/office/drawing/2014/main" val="1904308177"/>
                  </a:ext>
                </a:extLst>
              </a:tr>
              <a:tr h="373966">
                <a:tc>
                  <a:txBody>
                    <a:bodyPr/>
                    <a:lstStyle/>
                    <a:p>
                      <a:r>
                        <a:rPr lang="de-DE" sz="1400" dirty="0">
                          <a:solidFill>
                            <a:schemeClr val="tx1"/>
                          </a:solidFill>
                        </a:rPr>
                        <a:t>QN 6</a:t>
                      </a:r>
                    </a:p>
                  </a:txBody>
                  <a:tcPr anchor="ctr">
                    <a:solidFill>
                      <a:srgbClr val="DCDCDC"/>
                    </a:solidFill>
                  </a:tcPr>
                </a:tc>
                <a:tc>
                  <a:txBody>
                    <a:bodyPr/>
                    <a:lstStyle/>
                    <a:p>
                      <a:r>
                        <a:rPr lang="de-DE" sz="1400" dirty="0">
                          <a:solidFill>
                            <a:schemeClr val="tx1"/>
                          </a:solidFill>
                        </a:rPr>
                        <a:t>Pflegefachkraft mit Bachelorabschluss</a:t>
                      </a:r>
                    </a:p>
                  </a:txBody>
                  <a:tcPr anchor="ctr">
                    <a:solidFill>
                      <a:srgbClr val="DCDCDC"/>
                    </a:solidFill>
                  </a:tcPr>
                </a:tc>
                <a:extLst>
                  <a:ext uri="{0D108BD9-81ED-4DB2-BD59-A6C34878D82A}">
                    <a16:rowId xmlns:a16="http://schemas.microsoft.com/office/drawing/2014/main" val="3333431046"/>
                  </a:ext>
                </a:extLst>
              </a:tr>
              <a:tr h="216024">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QN 5 (Leitung)</a:t>
                      </a:r>
                    </a:p>
                  </a:txBody>
                  <a:tcPr anchor="ctr"/>
                </a:tc>
                <a:tc rowSpan="2">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Pflegefachkraft mit Weiterbildung</a:t>
                      </a:r>
                    </a:p>
                  </a:txBody>
                  <a:tcPr anchor="ctr"/>
                </a:tc>
                <a:extLst>
                  <a:ext uri="{0D108BD9-81ED-4DB2-BD59-A6C34878D82A}">
                    <a16:rowId xmlns:a16="http://schemas.microsoft.com/office/drawing/2014/main" val="1129783730"/>
                  </a:ext>
                </a:extLst>
              </a:tr>
              <a:tr h="288032">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QN 5 (Fach)</a:t>
                      </a:r>
                    </a:p>
                  </a:txBody>
                  <a:tcPr anchor="ctr">
                    <a:solidFill>
                      <a:srgbClr val="EEEEEE"/>
                    </a:solidFill>
                  </a:tcPr>
                </a:tc>
                <a:tc vMerge="1">
                  <a:txBody>
                    <a:bodyPr/>
                    <a:lstStyle/>
                    <a:p>
                      <a:endParaRPr lang="de-DE"/>
                    </a:p>
                  </a:txBody>
                  <a:tcPr/>
                </a:tc>
                <a:extLst>
                  <a:ext uri="{0D108BD9-81ED-4DB2-BD59-A6C34878D82A}">
                    <a16:rowId xmlns:a16="http://schemas.microsoft.com/office/drawing/2014/main" val="560320939"/>
                  </a:ext>
                </a:extLst>
              </a:tr>
              <a:tr h="343272">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QN 4</a:t>
                      </a:r>
                    </a:p>
                  </a:txBody>
                  <a:tcPr anchor="ctr">
                    <a:solidFill>
                      <a:srgbClr val="DCDCDC"/>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Pflegefachkraft (3 Jahre)</a:t>
                      </a:r>
                    </a:p>
                  </a:txBody>
                  <a:tcPr anchor="ctr">
                    <a:solidFill>
                      <a:srgbClr val="DCDCDC"/>
                    </a:solidFill>
                  </a:tcPr>
                </a:tc>
                <a:extLst>
                  <a:ext uri="{0D108BD9-81ED-4DB2-BD59-A6C34878D82A}">
                    <a16:rowId xmlns:a16="http://schemas.microsoft.com/office/drawing/2014/main" val="1663211580"/>
                  </a:ext>
                </a:extLst>
              </a:tr>
              <a:tr h="144016">
                <a:tc>
                  <a:txBody>
                    <a:bodyPr/>
                    <a:lstStyle/>
                    <a:p>
                      <a:r>
                        <a:rPr lang="de-DE" sz="1400" dirty="0">
                          <a:solidFill>
                            <a:schemeClr val="tx1"/>
                          </a:solidFill>
                        </a:rPr>
                        <a:t>QN 3</a:t>
                      </a:r>
                    </a:p>
                  </a:txBody>
                  <a:tcPr anchor="ctr">
                    <a:solidFill>
                      <a:srgbClr val="EEEEEE"/>
                    </a:solidFill>
                  </a:tcPr>
                </a:tc>
                <a:tc>
                  <a:txBody>
                    <a:bodyPr/>
                    <a:lstStyle/>
                    <a:p>
                      <a:r>
                        <a:rPr lang="de-DE" sz="1400" dirty="0">
                          <a:solidFill>
                            <a:schemeClr val="tx1"/>
                          </a:solidFill>
                        </a:rPr>
                        <a:t>Pflegeassistenzkraft (1-2 Jahre)</a:t>
                      </a:r>
                    </a:p>
                  </a:txBody>
                  <a:tcPr anchor="ctr">
                    <a:solidFill>
                      <a:srgbClr val="EEEEEE"/>
                    </a:solidFill>
                  </a:tcPr>
                </a:tc>
                <a:extLst>
                  <a:ext uri="{0D108BD9-81ED-4DB2-BD59-A6C34878D82A}">
                    <a16:rowId xmlns:a16="http://schemas.microsoft.com/office/drawing/2014/main" val="3012334905"/>
                  </a:ext>
                </a:extLst>
              </a:tr>
              <a:tr h="127248">
                <a:tc>
                  <a:txBody>
                    <a:bodyPr/>
                    <a:lstStyle/>
                    <a:p>
                      <a:r>
                        <a:rPr lang="de-DE" sz="1400" dirty="0">
                          <a:solidFill>
                            <a:schemeClr val="tx1"/>
                          </a:solidFill>
                        </a:rPr>
                        <a:t>QN 2</a:t>
                      </a:r>
                    </a:p>
                  </a:txBody>
                  <a:tcPr anchor="ctr">
                    <a:solidFill>
                      <a:srgbClr val="DCDCDC"/>
                    </a:solidFill>
                  </a:tcPr>
                </a:tc>
                <a:tc>
                  <a:txBody>
                    <a:bodyPr/>
                    <a:lstStyle/>
                    <a:p>
                      <a:r>
                        <a:rPr lang="de-DE" sz="1400" dirty="0">
                          <a:solidFill>
                            <a:schemeClr val="tx1"/>
                          </a:solidFill>
                        </a:rPr>
                        <a:t>Pflegehilfskraft mit Basiskurs</a:t>
                      </a:r>
                    </a:p>
                  </a:txBody>
                  <a:tcPr anchor="ctr">
                    <a:solidFill>
                      <a:srgbClr val="DCDCDC"/>
                    </a:solidFill>
                  </a:tcPr>
                </a:tc>
                <a:extLst>
                  <a:ext uri="{0D108BD9-81ED-4DB2-BD59-A6C34878D82A}">
                    <a16:rowId xmlns:a16="http://schemas.microsoft.com/office/drawing/2014/main" val="3803342974"/>
                  </a:ext>
                </a:extLst>
              </a:tr>
              <a:tr h="0">
                <a:tc>
                  <a:txBody>
                    <a:bodyPr/>
                    <a:lstStyle/>
                    <a:p>
                      <a:r>
                        <a:rPr lang="de-DE" sz="1400" dirty="0">
                          <a:solidFill>
                            <a:schemeClr val="tx1"/>
                          </a:solidFill>
                        </a:rPr>
                        <a:t>QN 1</a:t>
                      </a:r>
                    </a:p>
                  </a:txBody>
                  <a:tcPr anchor="ctr">
                    <a:solidFill>
                      <a:srgbClr val="EEEEEE"/>
                    </a:solidFill>
                  </a:tcPr>
                </a:tc>
                <a:tc>
                  <a:txBody>
                    <a:bodyPr/>
                    <a:lstStyle/>
                    <a:p>
                      <a:r>
                        <a:rPr lang="de-DE" sz="1400" dirty="0">
                          <a:solidFill>
                            <a:schemeClr val="tx1"/>
                          </a:solidFill>
                        </a:rPr>
                        <a:t>Pflegehilfskraft ohne Ausbildung </a:t>
                      </a:r>
                    </a:p>
                  </a:txBody>
                  <a:tcPr anchor="ctr">
                    <a:solidFill>
                      <a:srgbClr val="EEEEEE"/>
                    </a:solidFill>
                  </a:tcPr>
                </a:tc>
                <a:extLst>
                  <a:ext uri="{0D108BD9-81ED-4DB2-BD59-A6C34878D82A}">
                    <a16:rowId xmlns:a16="http://schemas.microsoft.com/office/drawing/2014/main" val="1278261206"/>
                  </a:ext>
                </a:extLst>
              </a:tr>
            </a:tbl>
          </a:graphicData>
        </a:graphic>
      </p:graphicFrame>
      <p:sp>
        <p:nvSpPr>
          <p:cNvPr id="3" name="Textplatzhalter 3">
            <a:extLst>
              <a:ext uri="{FF2B5EF4-FFF2-40B4-BE49-F238E27FC236}">
                <a16:creationId xmlns:a16="http://schemas.microsoft.com/office/drawing/2014/main" id="{CAAF7C7A-5483-CCDA-8E36-786E8AFCFBBD}"/>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2. Projektdesign: Qualifikationsmixmodell </a:t>
            </a:r>
          </a:p>
          <a:p>
            <a:pPr marL="0" indent="0">
              <a:buNone/>
              <a:defRPr/>
            </a:pPr>
            <a:endParaRPr lang="de-DE" sz="2400" dirty="0"/>
          </a:p>
        </p:txBody>
      </p:sp>
    </p:spTree>
    <p:extLst>
      <p:ext uri="{BB962C8B-B14F-4D97-AF65-F5344CB8AC3E}">
        <p14:creationId xmlns:p14="http://schemas.microsoft.com/office/powerpoint/2010/main" val="2378280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E4737-C061-7D38-2415-7186544FB9CB}"/>
            </a:ext>
          </a:extLst>
        </p:cNvPr>
        <p:cNvGrpSpPr/>
        <p:nvPr/>
      </p:nvGrpSpPr>
      <p:grpSpPr>
        <a:xfrm>
          <a:off x="0" y="0"/>
          <a:ext cx="0" cy="0"/>
          <a:chOff x="0" y="0"/>
          <a:chExt cx="0" cy="0"/>
        </a:xfrm>
      </p:grpSpPr>
      <p:graphicFrame>
        <p:nvGraphicFramePr>
          <p:cNvPr id="4" name="Tabelle 4">
            <a:extLst>
              <a:ext uri="{FF2B5EF4-FFF2-40B4-BE49-F238E27FC236}">
                <a16:creationId xmlns:a16="http://schemas.microsoft.com/office/drawing/2014/main" id="{F9628B43-97E6-4EE4-A3B9-B6A7A40F26A0}"/>
              </a:ext>
            </a:extLst>
          </p:cNvPr>
          <p:cNvGraphicFramePr>
            <a:graphicFrameLocks/>
          </p:cNvGraphicFramePr>
          <p:nvPr/>
        </p:nvGraphicFramePr>
        <p:xfrm>
          <a:off x="2783632" y="1556792"/>
          <a:ext cx="7632848" cy="5186536"/>
        </p:xfrm>
        <a:graphic>
          <a:graphicData uri="http://schemas.openxmlformats.org/drawingml/2006/table">
            <a:tbl>
              <a:tblPr firstRow="1" bandRow="1">
                <a:tableStyleId>{21E4AEA4-8DFA-4A89-87EB-49C32662AFE0}</a:tableStyleId>
              </a:tblPr>
              <a:tblGrid>
                <a:gridCol w="515786">
                  <a:extLst>
                    <a:ext uri="{9D8B030D-6E8A-4147-A177-3AD203B41FA5}">
                      <a16:colId xmlns:a16="http://schemas.microsoft.com/office/drawing/2014/main" val="2038002037"/>
                    </a:ext>
                  </a:extLst>
                </a:gridCol>
                <a:gridCol w="3558531">
                  <a:extLst>
                    <a:ext uri="{9D8B030D-6E8A-4147-A177-3AD203B41FA5}">
                      <a16:colId xmlns:a16="http://schemas.microsoft.com/office/drawing/2014/main" val="1660883047"/>
                    </a:ext>
                  </a:extLst>
                </a:gridCol>
                <a:gridCol w="3558531">
                  <a:extLst>
                    <a:ext uri="{9D8B030D-6E8A-4147-A177-3AD203B41FA5}">
                      <a16:colId xmlns:a16="http://schemas.microsoft.com/office/drawing/2014/main" val="3367421295"/>
                    </a:ext>
                  </a:extLst>
                </a:gridCol>
              </a:tblGrid>
              <a:tr h="274606">
                <a:tc gridSpan="3">
                  <a:txBody>
                    <a:bodyPr/>
                    <a:lstStyle/>
                    <a:p>
                      <a:pPr algn="ctr"/>
                      <a:r>
                        <a:rPr lang="de-DE" sz="1400" spc="0" dirty="0">
                          <a:solidFill>
                            <a:schemeClr val="bg1"/>
                          </a:solidFill>
                        </a:rPr>
                        <a:t>Interventionsklassen</a:t>
                      </a:r>
                      <a:r>
                        <a:rPr lang="de-DE" sz="1400" dirty="0">
                          <a:solidFill>
                            <a:schemeClr val="bg1"/>
                          </a:solidFill>
                        </a:rPr>
                        <a:t> </a:t>
                      </a:r>
                    </a:p>
                  </a:txBody>
                  <a:tcPr anchor="ctr"/>
                </a:tc>
                <a:tc hMerge="1">
                  <a:txBody>
                    <a:bodyPr/>
                    <a:lstStyle/>
                    <a:p>
                      <a:pPr algn="ctr"/>
                      <a:endParaRPr lang="de-DE" sz="1800" dirty="0">
                        <a:solidFill>
                          <a:schemeClr val="tx1"/>
                        </a:solidFill>
                      </a:endParaRPr>
                    </a:p>
                  </a:txBody>
                  <a:tcPr anchor="ctr"/>
                </a:tc>
                <a:tc hMerge="1">
                  <a:txBody>
                    <a:bodyPr/>
                    <a:lstStyle/>
                    <a:p>
                      <a:endParaRPr lang="de-DE"/>
                    </a:p>
                  </a:txBody>
                  <a:tcPr/>
                </a:tc>
                <a:extLst>
                  <a:ext uri="{0D108BD9-81ED-4DB2-BD59-A6C34878D82A}">
                    <a16:rowId xmlns:a16="http://schemas.microsoft.com/office/drawing/2014/main" val="1904308177"/>
                  </a:ext>
                </a:extLst>
              </a:tr>
              <a:tr h="274606">
                <a:tc>
                  <a:txBody>
                    <a:bodyPr/>
                    <a:lstStyle/>
                    <a:p>
                      <a:pPr algn="ctr"/>
                      <a:r>
                        <a:rPr lang="de-DE" sz="1400" b="1" dirty="0">
                          <a:solidFill>
                            <a:schemeClr val="tx1"/>
                          </a:solidFill>
                        </a:rPr>
                        <a:t>A</a:t>
                      </a:r>
                      <a:endParaRPr lang="de-DE" sz="1400" dirty="0">
                        <a:solidFill>
                          <a:schemeClr val="tx1"/>
                        </a:solidFill>
                      </a:endParaRPr>
                    </a:p>
                  </a:txBody>
                  <a:tcPr anchor="ctr"/>
                </a:tc>
                <a:tc gridSpan="2">
                  <a:txBody>
                    <a:bodyPr/>
                    <a:lstStyle/>
                    <a:p>
                      <a:r>
                        <a:rPr lang="de-DE" sz="1400" dirty="0">
                          <a:solidFill>
                            <a:schemeClr val="tx1"/>
                          </a:solidFill>
                        </a:rPr>
                        <a:t>Managementaufgaben</a:t>
                      </a:r>
                    </a:p>
                  </a:txBody>
                  <a:tcPr anchor="ctr"/>
                </a:tc>
                <a:tc hMerge="1">
                  <a:txBody>
                    <a:bodyPr/>
                    <a:lstStyle/>
                    <a:p>
                      <a:endParaRPr lang="de-DE"/>
                    </a:p>
                  </a:txBody>
                  <a:tcPr/>
                </a:tc>
                <a:extLst>
                  <a:ext uri="{0D108BD9-81ED-4DB2-BD59-A6C34878D82A}">
                    <a16:rowId xmlns:a16="http://schemas.microsoft.com/office/drawing/2014/main" val="3333431046"/>
                  </a:ext>
                </a:extLst>
              </a:tr>
              <a:tr h="274606">
                <a:tc rowSpan="2">
                  <a:txBody>
                    <a:bodyPr/>
                    <a:lstStyle/>
                    <a:p>
                      <a:pPr algn="ctr"/>
                      <a:r>
                        <a:rPr lang="de-DE" sz="1400" b="1" dirty="0">
                          <a:solidFill>
                            <a:schemeClr val="tx1"/>
                          </a:solidFill>
                        </a:rPr>
                        <a:t>C</a:t>
                      </a:r>
                      <a:endParaRPr lang="de-DE" sz="1400" dirty="0">
                        <a:solidFill>
                          <a:schemeClr val="tx1"/>
                        </a:solidFill>
                      </a:endParaRPr>
                    </a:p>
                  </a:txBody>
                  <a:tcPr anchor="ctr"/>
                </a:tc>
                <a:tc gridSpan="2">
                  <a:txBody>
                    <a:bodyPr/>
                    <a:lstStyle/>
                    <a:p>
                      <a:r>
                        <a:rPr lang="de-DE" sz="1400" dirty="0">
                          <a:solidFill>
                            <a:schemeClr val="tx1"/>
                          </a:solidFill>
                        </a:rPr>
                        <a:t>C1: Heilkundliche Aufgaben</a:t>
                      </a:r>
                    </a:p>
                  </a:txBody>
                  <a:tcPr anchor="ctr"/>
                </a:tc>
                <a:tc hMerge="1">
                  <a:txBody>
                    <a:bodyPr/>
                    <a:lstStyle/>
                    <a:p>
                      <a:endParaRPr lang="de-DE"/>
                    </a:p>
                  </a:txBody>
                  <a:tcPr/>
                </a:tc>
                <a:extLst>
                  <a:ext uri="{0D108BD9-81ED-4DB2-BD59-A6C34878D82A}">
                    <a16:rowId xmlns:a16="http://schemas.microsoft.com/office/drawing/2014/main" val="1129783730"/>
                  </a:ext>
                </a:extLst>
              </a:tr>
              <a:tr h="309736">
                <a:tc vMerge="1">
                  <a:txBody>
                    <a:bodyPr/>
                    <a:lstStyle/>
                    <a:p>
                      <a:endParaRPr lang="de-DE"/>
                    </a:p>
                  </a:txBody>
                  <a:tcPr/>
                </a:tc>
                <a:tc gridSpan="2">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C2: Komplizierte medizinisch-diagnostische / -therapeutische Aufgaben</a:t>
                      </a:r>
                    </a:p>
                  </a:txBody>
                  <a:tcPr anchor="ctr"/>
                </a:tc>
                <a:tc hMerge="1">
                  <a:txBody>
                    <a:bodyPr/>
                    <a:lstStyle/>
                    <a:p>
                      <a:endParaRPr lang="de-DE"/>
                    </a:p>
                  </a:txBody>
                  <a:tcPr/>
                </a:tc>
                <a:extLst>
                  <a:ext uri="{0D108BD9-81ED-4DB2-BD59-A6C34878D82A}">
                    <a16:rowId xmlns:a16="http://schemas.microsoft.com/office/drawing/2014/main" val="1663211580"/>
                  </a:ext>
                </a:extLst>
              </a:tr>
              <a:tr h="259080">
                <a:tc rowSpan="2">
                  <a:txBody>
                    <a:bodyPr/>
                    <a:lstStyle/>
                    <a:p>
                      <a:pPr algn="ctr"/>
                      <a:r>
                        <a:rPr lang="de-DE" sz="1400" b="1" dirty="0">
                          <a:solidFill>
                            <a:schemeClr val="tx1"/>
                          </a:solidFill>
                        </a:rPr>
                        <a:t>D</a:t>
                      </a:r>
                      <a:endParaRPr lang="de-DE" sz="1400" dirty="0">
                        <a:solidFill>
                          <a:schemeClr val="tx1"/>
                        </a:solidFill>
                      </a:endParaRPr>
                    </a:p>
                  </a:txBody>
                  <a:tcPr anchor="ctr"/>
                </a:tc>
                <a:tc rowSpan="2">
                  <a:txBody>
                    <a:bodyPr/>
                    <a:lstStyle/>
                    <a:p>
                      <a:r>
                        <a:rPr lang="de-DE" sz="1400" dirty="0">
                          <a:solidFill>
                            <a:schemeClr val="tx1"/>
                          </a:solidFill>
                        </a:rPr>
                        <a:t>An sich komplizierte Pflegeinterventionen</a:t>
                      </a:r>
                    </a:p>
                  </a:txBody>
                  <a:tcPr anchor="ctr"/>
                </a:tc>
                <a:tc>
                  <a:txBody>
                    <a:bodyPr/>
                    <a:lstStyle/>
                    <a:p>
                      <a:r>
                        <a:rPr lang="de-DE" sz="1400" dirty="0">
                          <a:solidFill>
                            <a:schemeClr val="tx1"/>
                          </a:solidFill>
                        </a:rPr>
                        <a:t>D1: hochkomplexe PS</a:t>
                      </a:r>
                    </a:p>
                  </a:txBody>
                  <a:tcPr anchor="ctr"/>
                </a:tc>
                <a:extLst>
                  <a:ext uri="{0D108BD9-81ED-4DB2-BD59-A6C34878D82A}">
                    <a16:rowId xmlns:a16="http://schemas.microsoft.com/office/drawing/2014/main" val="3012334905"/>
                  </a:ext>
                </a:extLst>
              </a:tr>
              <a:tr h="259080">
                <a:tc vMerge="1">
                  <a:txBody>
                    <a:bodyPr/>
                    <a:lstStyle/>
                    <a:p>
                      <a:endParaRPr lang="de-DE"/>
                    </a:p>
                  </a:txBody>
                  <a:tcPr/>
                </a:tc>
                <a:tc vMerge="1">
                  <a:txBody>
                    <a:bodyPr/>
                    <a:lstStyle/>
                    <a:p>
                      <a:endParaRPr lang="de-DE"/>
                    </a:p>
                  </a:txBody>
                  <a:tcPr/>
                </a:tc>
                <a:tc>
                  <a:txBody>
                    <a:bodyPr/>
                    <a:lstStyle/>
                    <a:p>
                      <a:r>
                        <a:rPr lang="de-DE" sz="1400" dirty="0">
                          <a:solidFill>
                            <a:schemeClr val="tx1"/>
                          </a:solidFill>
                        </a:rPr>
                        <a:t>D2: alle PS</a:t>
                      </a:r>
                    </a:p>
                  </a:txBody>
                  <a:tcPr anchor="ctr"/>
                </a:tc>
                <a:extLst>
                  <a:ext uri="{0D108BD9-81ED-4DB2-BD59-A6C34878D82A}">
                    <a16:rowId xmlns:a16="http://schemas.microsoft.com/office/drawing/2014/main" val="2886520494"/>
                  </a:ext>
                </a:extLst>
              </a:tr>
              <a:tr h="259080">
                <a:tc rowSpan="2">
                  <a:txBody>
                    <a:bodyPr/>
                    <a:lstStyle/>
                    <a:p>
                      <a:pPr algn="ctr"/>
                      <a:r>
                        <a:rPr lang="de-DE" sz="1400" b="1" dirty="0">
                          <a:solidFill>
                            <a:schemeClr val="tx1"/>
                          </a:solidFill>
                        </a:rPr>
                        <a:t>E</a:t>
                      </a:r>
                      <a:endParaRPr lang="de-DE" sz="1400" dirty="0">
                        <a:solidFill>
                          <a:schemeClr val="tx1"/>
                        </a:solidFill>
                      </a:endParaRPr>
                    </a:p>
                  </a:txBody>
                  <a:tcPr anchor="ctr"/>
                </a:tc>
                <a:tc rowSpan="2">
                  <a:txBody>
                    <a:bodyPr/>
                    <a:lstStyle/>
                    <a:p>
                      <a:r>
                        <a:rPr lang="de-DE" sz="1400" dirty="0">
                          <a:solidFill>
                            <a:schemeClr val="tx1"/>
                          </a:solidFill>
                        </a:rPr>
                        <a:t>Vorbehaltene Tätigkeiten</a:t>
                      </a:r>
                    </a:p>
                  </a:txBody>
                  <a:tcPr anchor="ctr"/>
                </a:tc>
                <a:tc>
                  <a:txBody>
                    <a:bodyPr/>
                    <a:lstStyle/>
                    <a:p>
                      <a:r>
                        <a:rPr lang="de-DE" sz="1400" dirty="0">
                          <a:solidFill>
                            <a:schemeClr val="tx1"/>
                          </a:solidFill>
                        </a:rPr>
                        <a:t>E1: hochkomplexe PS</a:t>
                      </a:r>
                    </a:p>
                  </a:txBody>
                  <a:tcPr anchor="ctr"/>
                </a:tc>
                <a:extLst>
                  <a:ext uri="{0D108BD9-81ED-4DB2-BD59-A6C34878D82A}">
                    <a16:rowId xmlns:a16="http://schemas.microsoft.com/office/drawing/2014/main" val="3803342974"/>
                  </a:ext>
                </a:extLst>
              </a:tr>
              <a:tr h="259080">
                <a:tc vMerge="1">
                  <a:txBody>
                    <a:bodyPr/>
                    <a:lstStyle/>
                    <a:p>
                      <a:endParaRPr lang="de-DE"/>
                    </a:p>
                  </a:txBody>
                  <a:tcPr/>
                </a:tc>
                <a:tc vMerge="1">
                  <a:txBody>
                    <a:bodyPr/>
                    <a:lstStyle/>
                    <a:p>
                      <a:endParaRPr lang="de-DE"/>
                    </a:p>
                  </a:txBody>
                  <a:tcPr/>
                </a:tc>
                <a:tc>
                  <a:txBody>
                    <a:bodyPr/>
                    <a:lstStyle/>
                    <a:p>
                      <a:r>
                        <a:rPr lang="de-DE" sz="1400" dirty="0">
                          <a:solidFill>
                            <a:schemeClr val="tx1"/>
                          </a:solidFill>
                        </a:rPr>
                        <a:t>E2: alle PS</a:t>
                      </a:r>
                    </a:p>
                  </a:txBody>
                  <a:tcPr anchor="ctr"/>
                </a:tc>
                <a:extLst>
                  <a:ext uri="{0D108BD9-81ED-4DB2-BD59-A6C34878D82A}">
                    <a16:rowId xmlns:a16="http://schemas.microsoft.com/office/drawing/2014/main" val="412648136"/>
                  </a:ext>
                </a:extLst>
              </a:tr>
              <a:tr h="148952">
                <a:tc>
                  <a:txBody>
                    <a:bodyPr/>
                    <a:lstStyle/>
                    <a:p>
                      <a:pPr algn="ctr"/>
                      <a:r>
                        <a:rPr lang="de-DE" sz="1400" b="1" dirty="0">
                          <a:solidFill>
                            <a:schemeClr val="tx1"/>
                          </a:solidFill>
                        </a:rPr>
                        <a:t>F</a:t>
                      </a:r>
                      <a:endParaRPr lang="de-DE" sz="1400" dirty="0">
                        <a:solidFill>
                          <a:schemeClr val="tx1"/>
                        </a:solidFill>
                      </a:endParaRPr>
                    </a:p>
                  </a:txBody>
                  <a:tcPr anchor="ctr"/>
                </a:tc>
                <a:tc gridSpan="2">
                  <a:txBody>
                    <a:bodyPr/>
                    <a:lstStyle/>
                    <a:p>
                      <a:r>
                        <a:rPr lang="de-DE" sz="1400" dirty="0">
                          <a:solidFill>
                            <a:schemeClr val="tx1"/>
                          </a:solidFill>
                        </a:rPr>
                        <a:t>Einfache medizinisch-diagnostische / -therapeutische Aufgaben</a:t>
                      </a:r>
                    </a:p>
                  </a:txBody>
                  <a:tcPr anchor="ctr"/>
                </a:tc>
                <a:tc hMerge="1">
                  <a:txBody>
                    <a:bodyPr/>
                    <a:lstStyle/>
                    <a:p>
                      <a:endParaRPr lang="de-DE"/>
                    </a:p>
                  </a:txBody>
                  <a:tcPr/>
                </a:tc>
                <a:extLst>
                  <a:ext uri="{0D108BD9-81ED-4DB2-BD59-A6C34878D82A}">
                    <a16:rowId xmlns:a16="http://schemas.microsoft.com/office/drawing/2014/main" val="1278261206"/>
                  </a:ext>
                </a:extLst>
              </a:tr>
              <a:tr h="274606">
                <a:tc rowSpan="4">
                  <a:txBody>
                    <a:bodyPr/>
                    <a:lstStyle/>
                    <a:p>
                      <a:pPr algn="ctr"/>
                      <a:r>
                        <a:rPr lang="de-DE" sz="1400" b="1" dirty="0">
                          <a:solidFill>
                            <a:schemeClr val="tx1"/>
                          </a:solidFill>
                        </a:rPr>
                        <a:t>G</a:t>
                      </a:r>
                      <a:endParaRPr lang="de-DE" sz="1400" dirty="0">
                        <a:solidFill>
                          <a:schemeClr val="tx1"/>
                        </a:solidFill>
                      </a:endParaRPr>
                    </a:p>
                  </a:txBody>
                  <a:tcPr anchor="ctr"/>
                </a:tc>
                <a:tc rowSpan="4">
                  <a:txBody>
                    <a:bodyPr/>
                    <a:lstStyle/>
                    <a:p>
                      <a:r>
                        <a:rPr lang="de-DE" sz="1400" dirty="0">
                          <a:solidFill>
                            <a:schemeClr val="tx1"/>
                          </a:solidFill>
                        </a:rPr>
                        <a:t>Körpernahe Pflegeinterventionen</a:t>
                      </a:r>
                    </a:p>
                  </a:txBody>
                  <a:tcPr anchor="ctr"/>
                </a:tc>
                <a:tc>
                  <a:txBody>
                    <a:bodyPr/>
                    <a:lstStyle/>
                    <a:p>
                      <a:r>
                        <a:rPr lang="de-DE" sz="1400" dirty="0">
                          <a:solidFill>
                            <a:schemeClr val="tx1"/>
                          </a:solidFill>
                        </a:rPr>
                        <a:t>G0: hochkomplexe PS</a:t>
                      </a:r>
                    </a:p>
                  </a:txBody>
                  <a:tcPr anchor="ctr"/>
                </a:tc>
                <a:extLst>
                  <a:ext uri="{0D108BD9-81ED-4DB2-BD59-A6C34878D82A}">
                    <a16:rowId xmlns:a16="http://schemas.microsoft.com/office/drawing/2014/main" val="1679908091"/>
                  </a:ext>
                </a:extLst>
              </a:tr>
              <a:tr h="274606">
                <a:tc vMerge="1">
                  <a:txBody>
                    <a:bodyPr/>
                    <a:lstStyle/>
                    <a:p>
                      <a:endParaRPr lang="de-DE"/>
                    </a:p>
                  </a:txBody>
                  <a:tcPr/>
                </a:tc>
                <a:tc vMerge="1">
                  <a:txBody>
                    <a:bodyPr/>
                    <a:lstStyle/>
                    <a:p>
                      <a:endParaRPr lang="de-DE"/>
                    </a:p>
                  </a:txBody>
                  <a:tcPr/>
                </a:tc>
                <a:tc>
                  <a:txBody>
                    <a:bodyPr/>
                    <a:lstStyle/>
                    <a:p>
                      <a:r>
                        <a:rPr lang="de-DE" sz="1400" dirty="0">
                          <a:solidFill>
                            <a:schemeClr val="tx1"/>
                          </a:solidFill>
                        </a:rPr>
                        <a:t>G1: komplexe PS</a:t>
                      </a:r>
                    </a:p>
                  </a:txBody>
                  <a:tcPr anchor="ctr"/>
                </a:tc>
                <a:extLst>
                  <a:ext uri="{0D108BD9-81ED-4DB2-BD59-A6C34878D82A}">
                    <a16:rowId xmlns:a16="http://schemas.microsoft.com/office/drawing/2014/main" val="2059969583"/>
                  </a:ext>
                </a:extLst>
              </a:tr>
              <a:tr h="274606">
                <a:tc vMerge="1">
                  <a:txBody>
                    <a:bodyPr/>
                    <a:lstStyle/>
                    <a:p>
                      <a:endParaRPr lang="de-DE"/>
                    </a:p>
                  </a:txBody>
                  <a:tcPr/>
                </a:tc>
                <a:tc vMerge="1">
                  <a:txBody>
                    <a:bodyPr/>
                    <a:lstStyle/>
                    <a:p>
                      <a:endParaRPr lang="de-DE"/>
                    </a:p>
                  </a:txBody>
                  <a:tcPr/>
                </a:tc>
                <a:tc>
                  <a:txBody>
                    <a:bodyPr/>
                    <a:lstStyle/>
                    <a:p>
                      <a:r>
                        <a:rPr lang="de-DE" sz="1400" dirty="0">
                          <a:solidFill>
                            <a:schemeClr val="tx1"/>
                          </a:solidFill>
                        </a:rPr>
                        <a:t>G2: komplizierte PS</a:t>
                      </a:r>
                    </a:p>
                  </a:txBody>
                  <a:tcPr anchor="ctr"/>
                </a:tc>
                <a:extLst>
                  <a:ext uri="{0D108BD9-81ED-4DB2-BD59-A6C34878D82A}">
                    <a16:rowId xmlns:a16="http://schemas.microsoft.com/office/drawing/2014/main" val="3623556969"/>
                  </a:ext>
                </a:extLst>
              </a:tr>
              <a:tr h="274606">
                <a:tc vMerge="1">
                  <a:txBody>
                    <a:bodyPr/>
                    <a:lstStyle/>
                    <a:p>
                      <a:endParaRPr lang="de-DE"/>
                    </a:p>
                  </a:txBody>
                  <a:tcPr/>
                </a:tc>
                <a:tc vMerge="1">
                  <a:txBody>
                    <a:bodyPr/>
                    <a:lstStyle/>
                    <a:p>
                      <a:endParaRPr lang="de-DE"/>
                    </a:p>
                  </a:txBody>
                  <a:tcPr/>
                </a:tc>
                <a:tc>
                  <a:txBody>
                    <a:bodyPr/>
                    <a:lstStyle/>
                    <a:p>
                      <a:r>
                        <a:rPr lang="de-DE" sz="1400" dirty="0">
                          <a:solidFill>
                            <a:schemeClr val="tx1"/>
                          </a:solidFill>
                        </a:rPr>
                        <a:t>G3: einfache PS</a:t>
                      </a:r>
                    </a:p>
                  </a:txBody>
                  <a:tcPr anchor="ctr"/>
                </a:tc>
                <a:extLst>
                  <a:ext uri="{0D108BD9-81ED-4DB2-BD59-A6C34878D82A}">
                    <a16:rowId xmlns:a16="http://schemas.microsoft.com/office/drawing/2014/main" val="3149901442"/>
                  </a:ext>
                </a:extLst>
              </a:tr>
              <a:tr h="274606">
                <a:tc rowSpan="2">
                  <a:txBody>
                    <a:bodyPr/>
                    <a:lstStyle/>
                    <a:p>
                      <a:pPr algn="ctr"/>
                      <a:r>
                        <a:rPr lang="de-DE" sz="1400" b="1" dirty="0">
                          <a:solidFill>
                            <a:schemeClr val="tx1"/>
                          </a:solidFill>
                        </a:rPr>
                        <a:t>H</a:t>
                      </a:r>
                      <a:endParaRPr lang="de-DE" sz="1400" dirty="0">
                        <a:solidFill>
                          <a:schemeClr val="tx1"/>
                        </a:solidFill>
                      </a:endParaRPr>
                    </a:p>
                  </a:txBody>
                  <a:tcPr anchor="ctr"/>
                </a:tc>
                <a:tc gridSpan="2">
                  <a:txBody>
                    <a:bodyPr/>
                    <a:lstStyle/>
                    <a:p>
                      <a:r>
                        <a:rPr lang="de-DE" sz="1400" dirty="0">
                          <a:solidFill>
                            <a:schemeClr val="tx1"/>
                          </a:solidFill>
                        </a:rPr>
                        <a:t>H1: Betreuung / Aktivierung: Planung</a:t>
                      </a:r>
                    </a:p>
                  </a:txBody>
                  <a:tcPr anchor="ctr"/>
                </a:tc>
                <a:tc hMerge="1">
                  <a:txBody>
                    <a:bodyPr/>
                    <a:lstStyle/>
                    <a:p>
                      <a:endParaRPr lang="de-DE"/>
                    </a:p>
                  </a:txBody>
                  <a:tcPr/>
                </a:tc>
                <a:extLst>
                  <a:ext uri="{0D108BD9-81ED-4DB2-BD59-A6C34878D82A}">
                    <a16:rowId xmlns:a16="http://schemas.microsoft.com/office/drawing/2014/main" val="3590075994"/>
                  </a:ext>
                </a:extLst>
              </a:tr>
              <a:tr h="274606">
                <a:tc vMerge="1">
                  <a:txBody>
                    <a:bodyPr/>
                    <a:lstStyle/>
                    <a:p>
                      <a:endParaRPr lang="de-DE"/>
                    </a:p>
                  </a:txBody>
                  <a:tcPr/>
                </a:tc>
                <a:tc gridSpan="2">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H2: Betreuung / Aktivierung: Durchführung</a:t>
                      </a:r>
                    </a:p>
                  </a:txBody>
                  <a:tcPr anchor="ctr"/>
                </a:tc>
                <a:tc hMerge="1">
                  <a:txBody>
                    <a:bodyPr/>
                    <a:lstStyle/>
                    <a:p>
                      <a:endParaRPr lang="de-DE"/>
                    </a:p>
                  </a:txBody>
                  <a:tcPr/>
                </a:tc>
                <a:extLst>
                  <a:ext uri="{0D108BD9-81ED-4DB2-BD59-A6C34878D82A}">
                    <a16:rowId xmlns:a16="http://schemas.microsoft.com/office/drawing/2014/main" val="3503764183"/>
                  </a:ext>
                </a:extLst>
              </a:tr>
              <a:tr h="274606">
                <a:tc>
                  <a:txBody>
                    <a:bodyPr/>
                    <a:lstStyle/>
                    <a:p>
                      <a:pPr algn="ctr"/>
                      <a:r>
                        <a:rPr lang="de-DE" sz="1400" b="1" dirty="0">
                          <a:solidFill>
                            <a:schemeClr val="tx1"/>
                          </a:solidFill>
                        </a:rPr>
                        <a:t>I</a:t>
                      </a:r>
                      <a:endParaRPr lang="de-DE" sz="1400" dirty="0">
                        <a:solidFill>
                          <a:schemeClr val="tx1"/>
                        </a:solidFill>
                      </a:endParaRPr>
                    </a:p>
                  </a:txBody>
                  <a:tcPr anchor="ctr"/>
                </a:tc>
                <a:tc gridSpan="2">
                  <a:txBody>
                    <a:bodyPr/>
                    <a:lstStyle/>
                    <a:p>
                      <a:r>
                        <a:rPr lang="de-DE" sz="1400" dirty="0">
                          <a:solidFill>
                            <a:schemeClr val="tx1"/>
                          </a:solidFill>
                        </a:rPr>
                        <a:t>(Übertragene) Serviceaufgaben</a:t>
                      </a:r>
                    </a:p>
                  </a:txBody>
                  <a:tcPr anchor="ctr"/>
                </a:tc>
                <a:tc hMerge="1">
                  <a:txBody>
                    <a:bodyPr/>
                    <a:lstStyle/>
                    <a:p>
                      <a:endParaRPr lang="de-DE"/>
                    </a:p>
                  </a:txBody>
                  <a:tcPr/>
                </a:tc>
                <a:extLst>
                  <a:ext uri="{0D108BD9-81ED-4DB2-BD59-A6C34878D82A}">
                    <a16:rowId xmlns:a16="http://schemas.microsoft.com/office/drawing/2014/main" val="3818956754"/>
                  </a:ext>
                </a:extLst>
              </a:tr>
              <a:tr h="274606">
                <a:tc>
                  <a:txBody>
                    <a:bodyPr/>
                    <a:lstStyle/>
                    <a:p>
                      <a:pPr algn="ctr"/>
                      <a:r>
                        <a:rPr lang="de-DE" sz="1400" b="1" dirty="0">
                          <a:solidFill>
                            <a:schemeClr val="tx1"/>
                          </a:solidFill>
                        </a:rPr>
                        <a:t>J</a:t>
                      </a:r>
                      <a:endParaRPr lang="de-DE" sz="1400" dirty="0">
                        <a:solidFill>
                          <a:schemeClr val="tx1"/>
                        </a:solidFill>
                      </a:endParaRPr>
                    </a:p>
                  </a:txBody>
                  <a:tcPr anchor="ctr"/>
                </a:tc>
                <a:tc gridSpan="2">
                  <a:txBody>
                    <a:bodyPr/>
                    <a:lstStyle/>
                    <a:p>
                      <a:r>
                        <a:rPr lang="de-DE" sz="1400" dirty="0">
                          <a:solidFill>
                            <a:schemeClr val="tx1"/>
                          </a:solidFill>
                        </a:rPr>
                        <a:t>Verschiedene Aufgaben</a:t>
                      </a:r>
                    </a:p>
                  </a:txBody>
                  <a:tcPr anchor="ctr"/>
                </a:tc>
                <a:tc hMerge="1">
                  <a:txBody>
                    <a:bodyPr/>
                    <a:lstStyle/>
                    <a:p>
                      <a:endParaRPr lang="de-DE"/>
                    </a:p>
                  </a:txBody>
                  <a:tcPr/>
                </a:tc>
                <a:extLst>
                  <a:ext uri="{0D108BD9-81ED-4DB2-BD59-A6C34878D82A}">
                    <a16:rowId xmlns:a16="http://schemas.microsoft.com/office/drawing/2014/main" val="218870193"/>
                  </a:ext>
                </a:extLst>
              </a:tr>
            </a:tbl>
          </a:graphicData>
        </a:graphic>
      </p:graphicFrame>
      <p:sp>
        <p:nvSpPr>
          <p:cNvPr id="3" name="Textplatzhalter 3">
            <a:extLst>
              <a:ext uri="{FF2B5EF4-FFF2-40B4-BE49-F238E27FC236}">
                <a16:creationId xmlns:a16="http://schemas.microsoft.com/office/drawing/2014/main" id="{9AD8904A-B1C4-2E6F-E7B7-61A72EF1768E}"/>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2. Projektdesign: Qualifikationsmixmodell</a:t>
            </a:r>
          </a:p>
          <a:p>
            <a:pPr marL="0" indent="0">
              <a:buNone/>
              <a:defRPr/>
            </a:pPr>
            <a:endParaRPr lang="de-DE" sz="2400" dirty="0"/>
          </a:p>
        </p:txBody>
      </p:sp>
    </p:spTree>
    <p:extLst>
      <p:ext uri="{BB962C8B-B14F-4D97-AF65-F5344CB8AC3E}">
        <p14:creationId xmlns:p14="http://schemas.microsoft.com/office/powerpoint/2010/main" val="17647069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50365-D542-4215-4157-CC97D7A61AE8}"/>
            </a:ext>
          </a:extLst>
        </p:cNvPr>
        <p:cNvGrpSpPr/>
        <p:nvPr/>
      </p:nvGrpSpPr>
      <p:grpSpPr>
        <a:xfrm>
          <a:off x="0" y="0"/>
          <a:ext cx="0" cy="0"/>
          <a:chOff x="0" y="0"/>
          <a:chExt cx="0" cy="0"/>
        </a:xfrm>
      </p:grpSpPr>
      <p:graphicFrame>
        <p:nvGraphicFramePr>
          <p:cNvPr id="4" name="Tabelle 4">
            <a:extLst>
              <a:ext uri="{FF2B5EF4-FFF2-40B4-BE49-F238E27FC236}">
                <a16:creationId xmlns:a16="http://schemas.microsoft.com/office/drawing/2014/main" id="{4A070B9D-34B8-FDC6-CF79-F262D072BC46}"/>
              </a:ext>
            </a:extLst>
          </p:cNvPr>
          <p:cNvGraphicFramePr>
            <a:graphicFrameLocks/>
          </p:cNvGraphicFramePr>
          <p:nvPr>
            <p:extLst>
              <p:ext uri="{D42A27DB-BD31-4B8C-83A1-F6EECF244321}">
                <p14:modId xmlns:p14="http://schemas.microsoft.com/office/powerpoint/2010/main" val="1143669096"/>
              </p:ext>
            </p:extLst>
          </p:nvPr>
        </p:nvGraphicFramePr>
        <p:xfrm>
          <a:off x="1847528" y="1556792"/>
          <a:ext cx="6336704" cy="5186536"/>
        </p:xfrm>
        <a:graphic>
          <a:graphicData uri="http://schemas.openxmlformats.org/drawingml/2006/table">
            <a:tbl>
              <a:tblPr firstRow="1" bandRow="1">
                <a:tableStyleId>{21E4AEA4-8DFA-4A89-87EB-49C32662AFE0}</a:tableStyleId>
              </a:tblPr>
              <a:tblGrid>
                <a:gridCol w="428200">
                  <a:extLst>
                    <a:ext uri="{9D8B030D-6E8A-4147-A177-3AD203B41FA5}">
                      <a16:colId xmlns:a16="http://schemas.microsoft.com/office/drawing/2014/main" val="2038002037"/>
                    </a:ext>
                  </a:extLst>
                </a:gridCol>
                <a:gridCol w="2954252">
                  <a:extLst>
                    <a:ext uri="{9D8B030D-6E8A-4147-A177-3AD203B41FA5}">
                      <a16:colId xmlns:a16="http://schemas.microsoft.com/office/drawing/2014/main" val="1660883047"/>
                    </a:ext>
                  </a:extLst>
                </a:gridCol>
                <a:gridCol w="2954252">
                  <a:extLst>
                    <a:ext uri="{9D8B030D-6E8A-4147-A177-3AD203B41FA5}">
                      <a16:colId xmlns:a16="http://schemas.microsoft.com/office/drawing/2014/main" val="3367421295"/>
                    </a:ext>
                  </a:extLst>
                </a:gridCol>
              </a:tblGrid>
              <a:tr h="274606">
                <a:tc gridSpan="3">
                  <a:txBody>
                    <a:bodyPr/>
                    <a:lstStyle/>
                    <a:p>
                      <a:pPr algn="ctr"/>
                      <a:r>
                        <a:rPr lang="de-DE" sz="1400" spc="0" dirty="0">
                          <a:solidFill>
                            <a:schemeClr val="bg1"/>
                          </a:solidFill>
                        </a:rPr>
                        <a:t>Interventionsklassen</a:t>
                      </a:r>
                      <a:r>
                        <a:rPr lang="de-DE" sz="1400" dirty="0">
                          <a:solidFill>
                            <a:schemeClr val="bg1"/>
                          </a:solidFill>
                        </a:rPr>
                        <a:t> </a:t>
                      </a:r>
                    </a:p>
                  </a:txBody>
                  <a:tcPr anchor="ctr"/>
                </a:tc>
                <a:tc hMerge="1">
                  <a:txBody>
                    <a:bodyPr/>
                    <a:lstStyle/>
                    <a:p>
                      <a:pPr algn="ctr"/>
                      <a:endParaRPr lang="de-DE" sz="1800" dirty="0">
                        <a:solidFill>
                          <a:schemeClr val="tx1"/>
                        </a:solidFill>
                      </a:endParaRPr>
                    </a:p>
                  </a:txBody>
                  <a:tcPr anchor="ctr"/>
                </a:tc>
                <a:tc hMerge="1">
                  <a:txBody>
                    <a:bodyPr/>
                    <a:lstStyle/>
                    <a:p>
                      <a:endParaRPr lang="de-DE"/>
                    </a:p>
                  </a:txBody>
                  <a:tcPr/>
                </a:tc>
                <a:extLst>
                  <a:ext uri="{0D108BD9-81ED-4DB2-BD59-A6C34878D82A}">
                    <a16:rowId xmlns:a16="http://schemas.microsoft.com/office/drawing/2014/main" val="1904308177"/>
                  </a:ext>
                </a:extLst>
              </a:tr>
              <a:tr h="274606">
                <a:tc>
                  <a:txBody>
                    <a:bodyPr/>
                    <a:lstStyle/>
                    <a:p>
                      <a:pPr algn="ctr"/>
                      <a:r>
                        <a:rPr lang="de-DE" sz="1400" b="1" dirty="0">
                          <a:solidFill>
                            <a:schemeClr val="tx1"/>
                          </a:solidFill>
                        </a:rPr>
                        <a:t>A</a:t>
                      </a:r>
                      <a:endParaRPr lang="de-DE" sz="1400" dirty="0">
                        <a:solidFill>
                          <a:schemeClr val="tx1"/>
                        </a:solidFill>
                      </a:endParaRPr>
                    </a:p>
                  </a:txBody>
                  <a:tcPr anchor="ctr">
                    <a:solidFill>
                      <a:srgbClr val="D2D2D2"/>
                    </a:solidFill>
                  </a:tcPr>
                </a:tc>
                <a:tc gridSpan="2">
                  <a:txBody>
                    <a:bodyPr/>
                    <a:lstStyle/>
                    <a:p>
                      <a:r>
                        <a:rPr lang="de-DE" sz="1400" dirty="0">
                          <a:solidFill>
                            <a:schemeClr val="tx1"/>
                          </a:solidFill>
                        </a:rPr>
                        <a:t>Managementaufgaben</a:t>
                      </a:r>
                    </a:p>
                  </a:txBody>
                  <a:tcPr anchor="ctr">
                    <a:solidFill>
                      <a:srgbClr val="C65914"/>
                    </a:solidFill>
                  </a:tcPr>
                </a:tc>
                <a:tc hMerge="1">
                  <a:txBody>
                    <a:bodyPr/>
                    <a:lstStyle/>
                    <a:p>
                      <a:endParaRPr lang="de-DE"/>
                    </a:p>
                  </a:txBody>
                  <a:tcPr/>
                </a:tc>
                <a:extLst>
                  <a:ext uri="{0D108BD9-81ED-4DB2-BD59-A6C34878D82A}">
                    <a16:rowId xmlns:a16="http://schemas.microsoft.com/office/drawing/2014/main" val="3333431046"/>
                  </a:ext>
                </a:extLst>
              </a:tr>
              <a:tr h="274606">
                <a:tc rowSpan="2">
                  <a:txBody>
                    <a:bodyPr/>
                    <a:lstStyle/>
                    <a:p>
                      <a:pPr algn="ctr"/>
                      <a:r>
                        <a:rPr lang="de-DE" sz="1400" b="1" dirty="0">
                          <a:solidFill>
                            <a:schemeClr val="tx1"/>
                          </a:solidFill>
                        </a:rPr>
                        <a:t>C</a:t>
                      </a:r>
                      <a:endParaRPr lang="de-DE" sz="1400" dirty="0">
                        <a:solidFill>
                          <a:schemeClr val="tx1"/>
                        </a:solidFill>
                      </a:endParaRPr>
                    </a:p>
                  </a:txBody>
                  <a:tcPr anchor="ctr">
                    <a:solidFill>
                      <a:srgbClr val="D2D2D2"/>
                    </a:solidFill>
                  </a:tcPr>
                </a:tc>
                <a:tc gridSpan="2">
                  <a:txBody>
                    <a:bodyPr/>
                    <a:lstStyle/>
                    <a:p>
                      <a:r>
                        <a:rPr lang="de-DE" sz="1400" dirty="0">
                          <a:solidFill>
                            <a:schemeClr val="tx1"/>
                          </a:solidFill>
                        </a:rPr>
                        <a:t>C1: Heilkundliche Aufgaben</a:t>
                      </a:r>
                    </a:p>
                  </a:txBody>
                  <a:tcPr anchor="ctr">
                    <a:solidFill>
                      <a:srgbClr val="C65914">
                        <a:alpha val="85098"/>
                      </a:srgbClr>
                    </a:solidFill>
                  </a:tcPr>
                </a:tc>
                <a:tc hMerge="1">
                  <a:txBody>
                    <a:bodyPr/>
                    <a:lstStyle/>
                    <a:p>
                      <a:endParaRPr lang="de-DE"/>
                    </a:p>
                  </a:txBody>
                  <a:tcPr/>
                </a:tc>
                <a:extLst>
                  <a:ext uri="{0D108BD9-81ED-4DB2-BD59-A6C34878D82A}">
                    <a16:rowId xmlns:a16="http://schemas.microsoft.com/office/drawing/2014/main" val="1129783730"/>
                  </a:ext>
                </a:extLst>
              </a:tr>
              <a:tr h="309736">
                <a:tc vMerge="1">
                  <a:txBody>
                    <a:bodyPr/>
                    <a:lstStyle/>
                    <a:p>
                      <a:endParaRPr lang="de-DE"/>
                    </a:p>
                  </a:txBody>
                  <a:tcPr/>
                </a:tc>
                <a:tc gridSpan="2">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C2: Komplizierte medizinisch-diagnostische / -therapeutische Aufgaben</a:t>
                      </a:r>
                    </a:p>
                  </a:txBody>
                  <a:tcPr anchor="ctr">
                    <a:solidFill>
                      <a:srgbClr val="C65914">
                        <a:alpha val="85098"/>
                      </a:srgbClr>
                    </a:solidFill>
                  </a:tcPr>
                </a:tc>
                <a:tc hMerge="1">
                  <a:txBody>
                    <a:bodyPr/>
                    <a:lstStyle/>
                    <a:p>
                      <a:endParaRPr lang="de-DE"/>
                    </a:p>
                  </a:txBody>
                  <a:tcPr/>
                </a:tc>
                <a:extLst>
                  <a:ext uri="{0D108BD9-81ED-4DB2-BD59-A6C34878D82A}">
                    <a16:rowId xmlns:a16="http://schemas.microsoft.com/office/drawing/2014/main" val="1663211580"/>
                  </a:ext>
                </a:extLst>
              </a:tr>
              <a:tr h="259080">
                <a:tc rowSpan="2">
                  <a:txBody>
                    <a:bodyPr/>
                    <a:lstStyle/>
                    <a:p>
                      <a:pPr algn="ctr"/>
                      <a:r>
                        <a:rPr lang="de-DE" sz="1400" b="1" dirty="0">
                          <a:solidFill>
                            <a:schemeClr val="tx1"/>
                          </a:solidFill>
                        </a:rPr>
                        <a:t>D</a:t>
                      </a:r>
                      <a:endParaRPr lang="de-DE" sz="1400" dirty="0">
                        <a:solidFill>
                          <a:schemeClr val="tx1"/>
                        </a:solidFill>
                      </a:endParaRPr>
                    </a:p>
                  </a:txBody>
                  <a:tcPr anchor="ctr">
                    <a:solidFill>
                      <a:srgbClr val="D2D2D2"/>
                    </a:solidFill>
                  </a:tcPr>
                </a:tc>
                <a:tc rowSpan="2">
                  <a:txBody>
                    <a:bodyPr/>
                    <a:lstStyle/>
                    <a:p>
                      <a:r>
                        <a:rPr lang="de-DE" sz="1400" dirty="0">
                          <a:solidFill>
                            <a:schemeClr val="tx1"/>
                          </a:solidFill>
                        </a:rPr>
                        <a:t>An sich komplizierte Pflegeinterventionen</a:t>
                      </a:r>
                    </a:p>
                  </a:txBody>
                  <a:tcPr anchor="ctr">
                    <a:solidFill>
                      <a:srgbClr val="D2D2D2"/>
                    </a:solidFill>
                  </a:tcPr>
                </a:tc>
                <a:tc>
                  <a:txBody>
                    <a:bodyPr/>
                    <a:lstStyle/>
                    <a:p>
                      <a:r>
                        <a:rPr lang="de-DE" sz="1400" dirty="0">
                          <a:solidFill>
                            <a:schemeClr val="tx1"/>
                          </a:solidFill>
                        </a:rPr>
                        <a:t>D1: hochkomplexe PS</a:t>
                      </a:r>
                    </a:p>
                  </a:txBody>
                  <a:tcPr anchor="ctr">
                    <a:solidFill>
                      <a:srgbClr val="C65914"/>
                    </a:solidFill>
                  </a:tcPr>
                </a:tc>
                <a:extLst>
                  <a:ext uri="{0D108BD9-81ED-4DB2-BD59-A6C34878D82A}">
                    <a16:rowId xmlns:a16="http://schemas.microsoft.com/office/drawing/2014/main" val="3012334905"/>
                  </a:ext>
                </a:extLst>
              </a:tr>
              <a:tr h="259080">
                <a:tc vMerge="1">
                  <a:txBody>
                    <a:bodyPr/>
                    <a:lstStyle/>
                    <a:p>
                      <a:endParaRPr lang="de-DE"/>
                    </a:p>
                  </a:txBody>
                  <a:tcPr/>
                </a:tc>
                <a:tc vMerge="1">
                  <a:txBody>
                    <a:bodyPr/>
                    <a:lstStyle/>
                    <a:p>
                      <a:endParaRPr lang="de-DE"/>
                    </a:p>
                  </a:txBody>
                  <a:tcPr/>
                </a:tc>
                <a:tc>
                  <a:txBody>
                    <a:bodyPr/>
                    <a:lstStyle/>
                    <a:p>
                      <a:r>
                        <a:rPr lang="de-DE" sz="1400" dirty="0">
                          <a:solidFill>
                            <a:schemeClr val="tx1"/>
                          </a:solidFill>
                        </a:rPr>
                        <a:t>D2: alle PS</a:t>
                      </a:r>
                    </a:p>
                  </a:txBody>
                  <a:tcPr anchor="ctr">
                    <a:solidFill>
                      <a:srgbClr val="C65914">
                        <a:alpha val="60000"/>
                      </a:srgbClr>
                    </a:solidFill>
                  </a:tcPr>
                </a:tc>
                <a:extLst>
                  <a:ext uri="{0D108BD9-81ED-4DB2-BD59-A6C34878D82A}">
                    <a16:rowId xmlns:a16="http://schemas.microsoft.com/office/drawing/2014/main" val="2886520494"/>
                  </a:ext>
                </a:extLst>
              </a:tr>
              <a:tr h="259080">
                <a:tc rowSpan="2">
                  <a:txBody>
                    <a:bodyPr/>
                    <a:lstStyle/>
                    <a:p>
                      <a:pPr algn="ctr"/>
                      <a:r>
                        <a:rPr lang="de-DE" sz="1400" b="1" dirty="0">
                          <a:solidFill>
                            <a:schemeClr val="tx1"/>
                          </a:solidFill>
                        </a:rPr>
                        <a:t>E</a:t>
                      </a:r>
                      <a:endParaRPr lang="de-DE" sz="1400" dirty="0">
                        <a:solidFill>
                          <a:schemeClr val="tx1"/>
                        </a:solidFill>
                      </a:endParaRPr>
                    </a:p>
                  </a:txBody>
                  <a:tcPr anchor="ctr">
                    <a:solidFill>
                      <a:srgbClr val="D2D2D2"/>
                    </a:solidFill>
                  </a:tcPr>
                </a:tc>
                <a:tc rowSpan="2">
                  <a:txBody>
                    <a:bodyPr/>
                    <a:lstStyle/>
                    <a:p>
                      <a:r>
                        <a:rPr lang="de-DE" sz="1400" dirty="0">
                          <a:solidFill>
                            <a:schemeClr val="tx1"/>
                          </a:solidFill>
                        </a:rPr>
                        <a:t>Vorbehaltene Tätigkeiten</a:t>
                      </a:r>
                    </a:p>
                  </a:txBody>
                  <a:tcPr anchor="ctr">
                    <a:solidFill>
                      <a:srgbClr val="D2D2D2"/>
                    </a:solidFill>
                  </a:tcPr>
                </a:tc>
                <a:tc>
                  <a:txBody>
                    <a:bodyPr/>
                    <a:lstStyle/>
                    <a:p>
                      <a:r>
                        <a:rPr lang="de-DE" sz="1400" dirty="0">
                          <a:solidFill>
                            <a:schemeClr val="tx1"/>
                          </a:solidFill>
                        </a:rPr>
                        <a:t>E1: hochkomplexe PS</a:t>
                      </a:r>
                    </a:p>
                  </a:txBody>
                  <a:tcPr anchor="ctr">
                    <a:solidFill>
                      <a:srgbClr val="C65914"/>
                    </a:solidFill>
                  </a:tcPr>
                </a:tc>
                <a:extLst>
                  <a:ext uri="{0D108BD9-81ED-4DB2-BD59-A6C34878D82A}">
                    <a16:rowId xmlns:a16="http://schemas.microsoft.com/office/drawing/2014/main" val="3803342974"/>
                  </a:ext>
                </a:extLst>
              </a:tr>
              <a:tr h="264016">
                <a:tc vMerge="1">
                  <a:txBody>
                    <a:bodyPr/>
                    <a:lstStyle/>
                    <a:p>
                      <a:endParaRPr lang="de-DE"/>
                    </a:p>
                  </a:txBody>
                  <a:tcPr/>
                </a:tc>
                <a:tc vMerge="1">
                  <a:txBody>
                    <a:bodyPr/>
                    <a:lstStyle/>
                    <a:p>
                      <a:endParaRPr lang="de-DE"/>
                    </a:p>
                  </a:txBody>
                  <a:tcPr/>
                </a:tc>
                <a:tc>
                  <a:txBody>
                    <a:bodyPr/>
                    <a:lstStyle/>
                    <a:p>
                      <a:r>
                        <a:rPr lang="de-DE" sz="1400" dirty="0">
                          <a:solidFill>
                            <a:schemeClr val="tx1"/>
                          </a:solidFill>
                        </a:rPr>
                        <a:t>E2: alle PS</a:t>
                      </a:r>
                    </a:p>
                  </a:txBody>
                  <a:tcPr anchor="ctr">
                    <a:solidFill>
                      <a:srgbClr val="C65914">
                        <a:alpha val="60000"/>
                      </a:srgbClr>
                    </a:solidFill>
                  </a:tcPr>
                </a:tc>
                <a:extLst>
                  <a:ext uri="{0D108BD9-81ED-4DB2-BD59-A6C34878D82A}">
                    <a16:rowId xmlns:a16="http://schemas.microsoft.com/office/drawing/2014/main" val="412648136"/>
                  </a:ext>
                </a:extLst>
              </a:tr>
              <a:tr h="148952">
                <a:tc>
                  <a:txBody>
                    <a:bodyPr/>
                    <a:lstStyle/>
                    <a:p>
                      <a:pPr algn="ctr"/>
                      <a:r>
                        <a:rPr lang="de-DE" sz="1400" b="1" dirty="0">
                          <a:solidFill>
                            <a:schemeClr val="tx1"/>
                          </a:solidFill>
                        </a:rPr>
                        <a:t>F</a:t>
                      </a:r>
                      <a:endParaRPr lang="de-DE" sz="1400" dirty="0">
                        <a:solidFill>
                          <a:schemeClr val="tx1"/>
                        </a:solidFill>
                      </a:endParaRPr>
                    </a:p>
                  </a:txBody>
                  <a:tcPr anchor="ctr">
                    <a:solidFill>
                      <a:srgbClr val="D2D2D2"/>
                    </a:solidFill>
                  </a:tcPr>
                </a:tc>
                <a:tc gridSpan="2">
                  <a:txBody>
                    <a:bodyPr/>
                    <a:lstStyle/>
                    <a:p>
                      <a:r>
                        <a:rPr lang="de-DE" sz="1400" dirty="0">
                          <a:solidFill>
                            <a:schemeClr val="tx1"/>
                          </a:solidFill>
                        </a:rPr>
                        <a:t>Einfache medizinisch-diagnostische / -therapeutische Aufgaben</a:t>
                      </a:r>
                    </a:p>
                  </a:txBody>
                  <a:tcPr anchor="ctr">
                    <a:solidFill>
                      <a:srgbClr val="C65914">
                        <a:alpha val="45098"/>
                      </a:srgbClr>
                    </a:solidFill>
                  </a:tcPr>
                </a:tc>
                <a:tc hMerge="1">
                  <a:txBody>
                    <a:bodyPr/>
                    <a:lstStyle/>
                    <a:p>
                      <a:endParaRPr lang="de-DE"/>
                    </a:p>
                  </a:txBody>
                  <a:tcPr/>
                </a:tc>
                <a:extLst>
                  <a:ext uri="{0D108BD9-81ED-4DB2-BD59-A6C34878D82A}">
                    <a16:rowId xmlns:a16="http://schemas.microsoft.com/office/drawing/2014/main" val="1278261206"/>
                  </a:ext>
                </a:extLst>
              </a:tr>
              <a:tr h="274606">
                <a:tc rowSpan="4">
                  <a:txBody>
                    <a:bodyPr/>
                    <a:lstStyle/>
                    <a:p>
                      <a:pPr algn="ctr"/>
                      <a:r>
                        <a:rPr lang="de-DE" sz="1400" b="1" dirty="0">
                          <a:solidFill>
                            <a:schemeClr val="tx1"/>
                          </a:solidFill>
                        </a:rPr>
                        <a:t>G</a:t>
                      </a:r>
                      <a:endParaRPr lang="de-DE" sz="1400" dirty="0">
                        <a:solidFill>
                          <a:schemeClr val="tx1"/>
                        </a:solidFill>
                      </a:endParaRPr>
                    </a:p>
                  </a:txBody>
                  <a:tcPr anchor="ctr">
                    <a:solidFill>
                      <a:srgbClr val="D2D2D2"/>
                    </a:solidFill>
                  </a:tcPr>
                </a:tc>
                <a:tc rowSpan="4">
                  <a:txBody>
                    <a:bodyPr/>
                    <a:lstStyle/>
                    <a:p>
                      <a:r>
                        <a:rPr lang="de-DE" sz="1400" dirty="0">
                          <a:solidFill>
                            <a:schemeClr val="tx1"/>
                          </a:solidFill>
                        </a:rPr>
                        <a:t>Körpernahe Pflegeinterventionen</a:t>
                      </a:r>
                    </a:p>
                  </a:txBody>
                  <a:tcPr anchor="ctr">
                    <a:solidFill>
                      <a:srgbClr val="D2D2D2"/>
                    </a:solidFill>
                  </a:tcPr>
                </a:tc>
                <a:tc>
                  <a:txBody>
                    <a:bodyPr/>
                    <a:lstStyle/>
                    <a:p>
                      <a:r>
                        <a:rPr lang="de-DE" sz="1400" dirty="0">
                          <a:solidFill>
                            <a:schemeClr val="tx1"/>
                          </a:solidFill>
                        </a:rPr>
                        <a:t>G0: hochkomplexe PS</a:t>
                      </a:r>
                    </a:p>
                  </a:txBody>
                  <a:tcPr anchor="ctr">
                    <a:solidFill>
                      <a:srgbClr val="C65914"/>
                    </a:solidFill>
                  </a:tcPr>
                </a:tc>
                <a:extLst>
                  <a:ext uri="{0D108BD9-81ED-4DB2-BD59-A6C34878D82A}">
                    <a16:rowId xmlns:a16="http://schemas.microsoft.com/office/drawing/2014/main" val="1679908091"/>
                  </a:ext>
                </a:extLst>
              </a:tr>
              <a:tr h="274606">
                <a:tc vMerge="1">
                  <a:txBody>
                    <a:bodyPr/>
                    <a:lstStyle/>
                    <a:p>
                      <a:endParaRPr lang="de-DE"/>
                    </a:p>
                  </a:txBody>
                  <a:tcPr/>
                </a:tc>
                <a:tc vMerge="1">
                  <a:txBody>
                    <a:bodyPr/>
                    <a:lstStyle/>
                    <a:p>
                      <a:endParaRPr lang="de-DE"/>
                    </a:p>
                  </a:txBody>
                  <a:tcPr/>
                </a:tc>
                <a:tc>
                  <a:txBody>
                    <a:bodyPr/>
                    <a:lstStyle/>
                    <a:p>
                      <a:pPr marL="0" algn="l" defTabSz="914400"/>
                      <a:r>
                        <a:rPr lang="de-DE" sz="1400" dirty="0">
                          <a:solidFill>
                            <a:schemeClr val="tx1"/>
                          </a:solidFill>
                          <a:latin typeface="+mn-lt"/>
                          <a:ea typeface="+mn-ea"/>
                          <a:cs typeface="+mn-cs"/>
                        </a:rPr>
                        <a:t>G1: komplexe PS</a:t>
                      </a:r>
                    </a:p>
                  </a:txBody>
                  <a:tcPr anchor="ctr">
                    <a:solidFill>
                      <a:srgbClr val="C65914">
                        <a:alpha val="60000"/>
                      </a:srgbClr>
                    </a:solidFill>
                  </a:tcPr>
                </a:tc>
                <a:extLst>
                  <a:ext uri="{0D108BD9-81ED-4DB2-BD59-A6C34878D82A}">
                    <a16:rowId xmlns:a16="http://schemas.microsoft.com/office/drawing/2014/main" val="2059969583"/>
                  </a:ext>
                </a:extLst>
              </a:tr>
              <a:tr h="274606">
                <a:tc vMerge="1">
                  <a:txBody>
                    <a:bodyPr/>
                    <a:lstStyle/>
                    <a:p>
                      <a:endParaRPr lang="de-DE"/>
                    </a:p>
                  </a:txBody>
                  <a:tcPr/>
                </a:tc>
                <a:tc vMerge="1">
                  <a:txBody>
                    <a:bodyPr/>
                    <a:lstStyle/>
                    <a:p>
                      <a:endParaRPr lang="de-DE"/>
                    </a:p>
                  </a:txBody>
                  <a:tcPr/>
                </a:tc>
                <a:tc>
                  <a:txBody>
                    <a:bodyPr/>
                    <a:lstStyle/>
                    <a:p>
                      <a:r>
                        <a:rPr lang="de-DE" sz="1400" dirty="0">
                          <a:solidFill>
                            <a:schemeClr val="tx1"/>
                          </a:solidFill>
                        </a:rPr>
                        <a:t>G2: komplizierte PS</a:t>
                      </a:r>
                    </a:p>
                  </a:txBody>
                  <a:tcPr anchor="ctr">
                    <a:solidFill>
                      <a:srgbClr val="C65914">
                        <a:alpha val="45098"/>
                      </a:srgbClr>
                    </a:solidFill>
                  </a:tcPr>
                </a:tc>
                <a:extLst>
                  <a:ext uri="{0D108BD9-81ED-4DB2-BD59-A6C34878D82A}">
                    <a16:rowId xmlns:a16="http://schemas.microsoft.com/office/drawing/2014/main" val="3623556969"/>
                  </a:ext>
                </a:extLst>
              </a:tr>
              <a:tr h="274606">
                <a:tc vMerge="1">
                  <a:txBody>
                    <a:bodyPr/>
                    <a:lstStyle/>
                    <a:p>
                      <a:endParaRPr lang="de-DE"/>
                    </a:p>
                  </a:txBody>
                  <a:tcPr/>
                </a:tc>
                <a:tc vMerge="1">
                  <a:txBody>
                    <a:bodyPr/>
                    <a:lstStyle/>
                    <a:p>
                      <a:endParaRPr lang="de-DE"/>
                    </a:p>
                  </a:txBody>
                  <a:tcPr/>
                </a:tc>
                <a:tc>
                  <a:txBody>
                    <a:bodyPr/>
                    <a:lstStyle/>
                    <a:p>
                      <a:r>
                        <a:rPr lang="de-DE" sz="1400" dirty="0">
                          <a:solidFill>
                            <a:schemeClr val="tx1"/>
                          </a:solidFill>
                        </a:rPr>
                        <a:t>G3: einfache PS</a:t>
                      </a:r>
                    </a:p>
                  </a:txBody>
                  <a:tcPr anchor="ctr">
                    <a:solidFill>
                      <a:srgbClr val="C65914">
                        <a:alpha val="29804"/>
                      </a:srgbClr>
                    </a:solidFill>
                  </a:tcPr>
                </a:tc>
                <a:extLst>
                  <a:ext uri="{0D108BD9-81ED-4DB2-BD59-A6C34878D82A}">
                    <a16:rowId xmlns:a16="http://schemas.microsoft.com/office/drawing/2014/main" val="3149901442"/>
                  </a:ext>
                </a:extLst>
              </a:tr>
              <a:tr h="274606">
                <a:tc rowSpan="2">
                  <a:txBody>
                    <a:bodyPr/>
                    <a:lstStyle/>
                    <a:p>
                      <a:pPr algn="ctr"/>
                      <a:r>
                        <a:rPr lang="de-DE" sz="1400" b="1" dirty="0">
                          <a:solidFill>
                            <a:schemeClr val="tx1"/>
                          </a:solidFill>
                        </a:rPr>
                        <a:t>H</a:t>
                      </a:r>
                      <a:endParaRPr lang="de-DE" sz="1400" dirty="0">
                        <a:solidFill>
                          <a:schemeClr val="tx1"/>
                        </a:solidFill>
                      </a:endParaRPr>
                    </a:p>
                  </a:txBody>
                  <a:tcPr anchor="ctr">
                    <a:solidFill>
                      <a:srgbClr val="D2D2D2"/>
                    </a:solidFill>
                  </a:tcPr>
                </a:tc>
                <a:tc gridSpan="2">
                  <a:txBody>
                    <a:bodyPr/>
                    <a:lstStyle/>
                    <a:p>
                      <a:r>
                        <a:rPr lang="de-DE" sz="1400" dirty="0">
                          <a:solidFill>
                            <a:schemeClr val="tx1"/>
                          </a:solidFill>
                        </a:rPr>
                        <a:t>H1: Betreuung / Aktivierung: Planung</a:t>
                      </a:r>
                    </a:p>
                  </a:txBody>
                  <a:tcPr anchor="ctr">
                    <a:solidFill>
                      <a:srgbClr val="C65914">
                        <a:alpha val="60000"/>
                      </a:srgbClr>
                    </a:solidFill>
                  </a:tcPr>
                </a:tc>
                <a:tc hMerge="1">
                  <a:txBody>
                    <a:bodyPr/>
                    <a:lstStyle/>
                    <a:p>
                      <a:endParaRPr lang="de-DE"/>
                    </a:p>
                  </a:txBody>
                  <a:tcPr/>
                </a:tc>
                <a:extLst>
                  <a:ext uri="{0D108BD9-81ED-4DB2-BD59-A6C34878D82A}">
                    <a16:rowId xmlns:a16="http://schemas.microsoft.com/office/drawing/2014/main" val="3590075994"/>
                  </a:ext>
                </a:extLst>
              </a:tr>
              <a:tr h="274606">
                <a:tc vMerge="1">
                  <a:txBody>
                    <a:bodyPr/>
                    <a:lstStyle/>
                    <a:p>
                      <a:endParaRPr lang="de-DE"/>
                    </a:p>
                  </a:txBody>
                  <a:tcPr/>
                </a:tc>
                <a:tc gridSpan="2">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H2: Betreuung / Aktivierung: Durchführung</a:t>
                      </a:r>
                    </a:p>
                  </a:txBody>
                  <a:tcPr anchor="ctr">
                    <a:solidFill>
                      <a:srgbClr val="C65914">
                        <a:alpha val="29804"/>
                      </a:srgbClr>
                    </a:solidFill>
                  </a:tcPr>
                </a:tc>
                <a:tc hMerge="1">
                  <a:txBody>
                    <a:bodyPr/>
                    <a:lstStyle/>
                    <a:p>
                      <a:endParaRPr lang="de-DE"/>
                    </a:p>
                  </a:txBody>
                  <a:tcPr/>
                </a:tc>
                <a:extLst>
                  <a:ext uri="{0D108BD9-81ED-4DB2-BD59-A6C34878D82A}">
                    <a16:rowId xmlns:a16="http://schemas.microsoft.com/office/drawing/2014/main" val="3503764183"/>
                  </a:ext>
                </a:extLst>
              </a:tr>
              <a:tr h="274606">
                <a:tc>
                  <a:txBody>
                    <a:bodyPr/>
                    <a:lstStyle/>
                    <a:p>
                      <a:pPr algn="ctr"/>
                      <a:r>
                        <a:rPr lang="de-DE" sz="1400" b="1" dirty="0">
                          <a:solidFill>
                            <a:schemeClr val="tx1"/>
                          </a:solidFill>
                        </a:rPr>
                        <a:t>I</a:t>
                      </a:r>
                      <a:endParaRPr lang="de-DE" sz="1400" dirty="0">
                        <a:solidFill>
                          <a:schemeClr val="tx1"/>
                        </a:solidFill>
                      </a:endParaRPr>
                    </a:p>
                  </a:txBody>
                  <a:tcPr anchor="ctr">
                    <a:solidFill>
                      <a:srgbClr val="D2D2D2"/>
                    </a:solidFill>
                  </a:tcPr>
                </a:tc>
                <a:tc gridSpan="2">
                  <a:txBody>
                    <a:bodyPr/>
                    <a:lstStyle/>
                    <a:p>
                      <a:r>
                        <a:rPr lang="de-DE" sz="1400" dirty="0">
                          <a:solidFill>
                            <a:schemeClr val="tx1"/>
                          </a:solidFill>
                        </a:rPr>
                        <a:t>(Übertragene) Serviceaufgaben</a:t>
                      </a:r>
                    </a:p>
                  </a:txBody>
                  <a:tcPr anchor="ctr">
                    <a:solidFill>
                      <a:srgbClr val="C65914">
                        <a:alpha val="14902"/>
                      </a:srgbClr>
                    </a:solidFill>
                  </a:tcPr>
                </a:tc>
                <a:tc hMerge="1">
                  <a:txBody>
                    <a:bodyPr/>
                    <a:lstStyle/>
                    <a:p>
                      <a:endParaRPr lang="de-DE"/>
                    </a:p>
                  </a:txBody>
                  <a:tcPr/>
                </a:tc>
                <a:extLst>
                  <a:ext uri="{0D108BD9-81ED-4DB2-BD59-A6C34878D82A}">
                    <a16:rowId xmlns:a16="http://schemas.microsoft.com/office/drawing/2014/main" val="3818956754"/>
                  </a:ext>
                </a:extLst>
              </a:tr>
              <a:tr h="274606">
                <a:tc>
                  <a:txBody>
                    <a:bodyPr/>
                    <a:lstStyle/>
                    <a:p>
                      <a:pPr algn="ctr"/>
                      <a:r>
                        <a:rPr lang="de-DE" sz="1400" b="1" dirty="0">
                          <a:solidFill>
                            <a:schemeClr val="tx1"/>
                          </a:solidFill>
                        </a:rPr>
                        <a:t>J</a:t>
                      </a:r>
                      <a:endParaRPr lang="de-DE" sz="1400" dirty="0">
                        <a:solidFill>
                          <a:schemeClr val="tx1"/>
                        </a:solidFill>
                      </a:endParaRPr>
                    </a:p>
                  </a:txBody>
                  <a:tcPr anchor="ctr">
                    <a:solidFill>
                      <a:srgbClr val="D2D2D2"/>
                    </a:solidFill>
                  </a:tcPr>
                </a:tc>
                <a:tc gridSpan="2">
                  <a:txBody>
                    <a:bodyPr/>
                    <a:lstStyle/>
                    <a:p>
                      <a:r>
                        <a:rPr lang="de-DE" sz="1400" dirty="0">
                          <a:solidFill>
                            <a:schemeClr val="tx1"/>
                          </a:solidFill>
                        </a:rPr>
                        <a:t>Verschiedene Aufgaben (qualifikationsungebunden)</a:t>
                      </a:r>
                    </a:p>
                  </a:txBody>
                  <a:tcPr anchor="ctr">
                    <a:solidFill>
                      <a:srgbClr val="C65914">
                        <a:alpha val="5098"/>
                      </a:srgbClr>
                    </a:solidFill>
                  </a:tcPr>
                </a:tc>
                <a:tc hMerge="1">
                  <a:txBody>
                    <a:bodyPr/>
                    <a:lstStyle/>
                    <a:p>
                      <a:endParaRPr lang="de-DE"/>
                    </a:p>
                  </a:txBody>
                  <a:tcPr/>
                </a:tc>
                <a:extLst>
                  <a:ext uri="{0D108BD9-81ED-4DB2-BD59-A6C34878D82A}">
                    <a16:rowId xmlns:a16="http://schemas.microsoft.com/office/drawing/2014/main" val="218870193"/>
                  </a:ext>
                </a:extLst>
              </a:tr>
            </a:tbl>
          </a:graphicData>
        </a:graphic>
      </p:graphicFrame>
      <p:sp>
        <p:nvSpPr>
          <p:cNvPr id="3" name="Textplatzhalter 3">
            <a:extLst>
              <a:ext uri="{FF2B5EF4-FFF2-40B4-BE49-F238E27FC236}">
                <a16:creationId xmlns:a16="http://schemas.microsoft.com/office/drawing/2014/main" id="{4C5E5714-DCBE-4B5D-C9C3-B8860C74DC1A}"/>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2. Projektdesign: Qualifikationsmixmodell</a:t>
            </a:r>
          </a:p>
          <a:p>
            <a:pPr marL="0" indent="0">
              <a:buNone/>
              <a:defRPr/>
            </a:pPr>
            <a:endParaRPr lang="de-DE" sz="2400" dirty="0"/>
          </a:p>
        </p:txBody>
      </p:sp>
      <p:graphicFrame>
        <p:nvGraphicFramePr>
          <p:cNvPr id="2" name="Tabelle 4">
            <a:extLst>
              <a:ext uri="{FF2B5EF4-FFF2-40B4-BE49-F238E27FC236}">
                <a16:creationId xmlns:a16="http://schemas.microsoft.com/office/drawing/2014/main" id="{092A1837-4103-7E38-A99E-26CD646541EC}"/>
              </a:ext>
            </a:extLst>
          </p:cNvPr>
          <p:cNvGraphicFramePr>
            <a:graphicFrameLocks/>
          </p:cNvGraphicFramePr>
          <p:nvPr>
            <p:extLst>
              <p:ext uri="{D42A27DB-BD31-4B8C-83A1-F6EECF244321}">
                <p14:modId xmlns:p14="http://schemas.microsoft.com/office/powerpoint/2010/main" val="2675468900"/>
              </p:ext>
            </p:extLst>
          </p:nvPr>
        </p:nvGraphicFramePr>
        <p:xfrm>
          <a:off x="8328248" y="1548676"/>
          <a:ext cx="3600400" cy="5194652"/>
        </p:xfrm>
        <a:graphic>
          <a:graphicData uri="http://schemas.openxmlformats.org/drawingml/2006/table">
            <a:tbl>
              <a:tblPr firstRow="1" bandRow="1">
                <a:tableStyleId>{21E4AEA4-8DFA-4A89-87EB-49C32662AFE0}</a:tableStyleId>
              </a:tblPr>
              <a:tblGrid>
                <a:gridCol w="1395898">
                  <a:extLst>
                    <a:ext uri="{9D8B030D-6E8A-4147-A177-3AD203B41FA5}">
                      <a16:colId xmlns:a16="http://schemas.microsoft.com/office/drawing/2014/main" val="4062755830"/>
                    </a:ext>
                  </a:extLst>
                </a:gridCol>
                <a:gridCol w="2204502">
                  <a:extLst>
                    <a:ext uri="{9D8B030D-6E8A-4147-A177-3AD203B41FA5}">
                      <a16:colId xmlns:a16="http://schemas.microsoft.com/office/drawing/2014/main" val="1660883047"/>
                    </a:ext>
                  </a:extLst>
                </a:gridCol>
              </a:tblGrid>
              <a:tr h="296683">
                <a:tc gridSpan="2">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b="1" spc="0" dirty="0">
                          <a:solidFill>
                            <a:schemeClr val="bg1"/>
                          </a:solidFill>
                          <a:latin typeface="+mn-lt"/>
                          <a:ea typeface="+mn-ea"/>
                          <a:cs typeface="+mn-cs"/>
                        </a:rPr>
                        <a:t>Qualifikationsniveaus in der Pflege </a:t>
                      </a:r>
                    </a:p>
                  </a:txBody>
                  <a:tcPr anchor="ctr"/>
                </a:tc>
                <a:tc hMerge="1">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b="1" spc="0" dirty="0">
                          <a:solidFill>
                            <a:schemeClr val="bg1"/>
                          </a:solidFill>
                          <a:latin typeface="+mn-lt"/>
                          <a:ea typeface="+mn-ea"/>
                          <a:cs typeface="+mn-cs"/>
                        </a:rPr>
                        <a:t>Qualifikationsniveaus in der Pflege </a:t>
                      </a:r>
                    </a:p>
                  </a:txBody>
                  <a:tcPr anchor="ctr"/>
                </a:tc>
                <a:extLst>
                  <a:ext uri="{0D108BD9-81ED-4DB2-BD59-A6C34878D82A}">
                    <a16:rowId xmlns:a16="http://schemas.microsoft.com/office/drawing/2014/main" val="1904308177"/>
                  </a:ext>
                </a:extLst>
              </a:tr>
              <a:tr h="712064">
                <a:tc>
                  <a:txBody>
                    <a:bodyPr/>
                    <a:lstStyle/>
                    <a:p>
                      <a:r>
                        <a:rPr lang="de-DE" sz="1400" dirty="0">
                          <a:solidFill>
                            <a:schemeClr val="tx1"/>
                          </a:solidFill>
                        </a:rPr>
                        <a:t>QN 6</a:t>
                      </a:r>
                    </a:p>
                  </a:txBody>
                  <a:tcPr anchor="ctr">
                    <a:solidFill>
                      <a:srgbClr val="C65914"/>
                    </a:solidFill>
                  </a:tcPr>
                </a:tc>
                <a:tc>
                  <a:txBody>
                    <a:bodyPr/>
                    <a:lstStyle/>
                    <a:p>
                      <a:r>
                        <a:rPr lang="de-DE" sz="1400" dirty="0">
                          <a:solidFill>
                            <a:schemeClr val="tx1"/>
                          </a:solidFill>
                        </a:rPr>
                        <a:t>Pflegefachkraft mit Bachelorabschluss</a:t>
                      </a:r>
                    </a:p>
                  </a:txBody>
                  <a:tcPr anchor="ctr">
                    <a:solidFill>
                      <a:srgbClr val="C65914"/>
                    </a:solidFill>
                  </a:tcPr>
                </a:tc>
                <a:extLst>
                  <a:ext uri="{0D108BD9-81ED-4DB2-BD59-A6C34878D82A}">
                    <a16:rowId xmlns:a16="http://schemas.microsoft.com/office/drawing/2014/main" val="3333431046"/>
                  </a:ext>
                </a:extLst>
              </a:tr>
              <a:tr h="418861">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QN 5 (Leitung)</a:t>
                      </a:r>
                    </a:p>
                  </a:txBody>
                  <a:tcPr anchor="ctr">
                    <a:solidFill>
                      <a:srgbClr val="C65914">
                        <a:alpha val="85098"/>
                      </a:srgbClr>
                    </a:solidFill>
                  </a:tcPr>
                </a:tc>
                <a:tc rowSpan="2">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Pflegefachkraft </a:t>
                      </a:r>
                      <a:br>
                        <a:rPr lang="de-DE" sz="1400" dirty="0">
                          <a:solidFill>
                            <a:schemeClr val="tx1"/>
                          </a:solidFill>
                        </a:rPr>
                      </a:br>
                      <a:r>
                        <a:rPr lang="de-DE" sz="1400" dirty="0">
                          <a:solidFill>
                            <a:schemeClr val="tx1"/>
                          </a:solidFill>
                        </a:rPr>
                        <a:t>mit Weiterbildung</a:t>
                      </a:r>
                    </a:p>
                  </a:txBody>
                  <a:tcPr anchor="ctr">
                    <a:solidFill>
                      <a:srgbClr val="C65914">
                        <a:alpha val="85098"/>
                      </a:srgbClr>
                    </a:solidFill>
                  </a:tcPr>
                </a:tc>
                <a:extLst>
                  <a:ext uri="{0D108BD9-81ED-4DB2-BD59-A6C34878D82A}">
                    <a16:rowId xmlns:a16="http://schemas.microsoft.com/office/drawing/2014/main" val="1129783730"/>
                  </a:ext>
                </a:extLst>
              </a:tr>
              <a:tr h="418861">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QN 5 (Fach)</a:t>
                      </a:r>
                    </a:p>
                  </a:txBody>
                  <a:tcPr anchor="ctr">
                    <a:solidFill>
                      <a:srgbClr val="C65914">
                        <a:alpha val="85098"/>
                      </a:srgbClr>
                    </a:solidFill>
                  </a:tcPr>
                </a:tc>
                <a:tc vMerge="1">
                  <a:txBody>
                    <a:bodyPr/>
                    <a:lstStyle/>
                    <a:p>
                      <a:endParaRPr lang="de-DE"/>
                    </a:p>
                  </a:txBody>
                  <a:tcPr/>
                </a:tc>
                <a:extLst>
                  <a:ext uri="{0D108BD9-81ED-4DB2-BD59-A6C34878D82A}">
                    <a16:rowId xmlns:a16="http://schemas.microsoft.com/office/drawing/2014/main" val="560320939"/>
                  </a:ext>
                </a:extLst>
              </a:tr>
              <a:tr h="746875">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QN 4</a:t>
                      </a:r>
                    </a:p>
                  </a:txBody>
                  <a:tcPr anchor="ctr">
                    <a:solidFill>
                      <a:srgbClr val="C65914">
                        <a:alpha val="60000"/>
                      </a:srgbClr>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400" dirty="0">
                          <a:solidFill>
                            <a:schemeClr val="tx1"/>
                          </a:solidFill>
                        </a:rPr>
                        <a:t>Pflegefachkraft </a:t>
                      </a:r>
                      <a:br>
                        <a:rPr lang="de-DE" sz="1400" dirty="0">
                          <a:solidFill>
                            <a:schemeClr val="tx1"/>
                          </a:solidFill>
                        </a:rPr>
                      </a:br>
                      <a:r>
                        <a:rPr lang="de-DE" sz="1400" dirty="0">
                          <a:solidFill>
                            <a:schemeClr val="tx1"/>
                          </a:solidFill>
                        </a:rPr>
                        <a:t>(3 Jahre)</a:t>
                      </a:r>
                    </a:p>
                  </a:txBody>
                  <a:tcPr anchor="ctr">
                    <a:solidFill>
                      <a:srgbClr val="C65914">
                        <a:alpha val="60000"/>
                      </a:srgbClr>
                    </a:solidFill>
                  </a:tcPr>
                </a:tc>
                <a:extLst>
                  <a:ext uri="{0D108BD9-81ED-4DB2-BD59-A6C34878D82A}">
                    <a16:rowId xmlns:a16="http://schemas.microsoft.com/office/drawing/2014/main" val="1663211580"/>
                  </a:ext>
                </a:extLst>
              </a:tr>
              <a:tr h="805806">
                <a:tc>
                  <a:txBody>
                    <a:bodyPr/>
                    <a:lstStyle/>
                    <a:p>
                      <a:r>
                        <a:rPr lang="de-DE" sz="1400" dirty="0">
                          <a:solidFill>
                            <a:schemeClr val="tx1"/>
                          </a:solidFill>
                        </a:rPr>
                        <a:t>QN 3</a:t>
                      </a:r>
                    </a:p>
                  </a:txBody>
                  <a:tcPr anchor="ctr">
                    <a:solidFill>
                      <a:srgbClr val="C65914">
                        <a:alpha val="45098"/>
                      </a:srgbClr>
                    </a:solidFill>
                  </a:tcPr>
                </a:tc>
                <a:tc>
                  <a:txBody>
                    <a:bodyPr/>
                    <a:lstStyle/>
                    <a:p>
                      <a:r>
                        <a:rPr lang="de-DE" sz="1400" dirty="0">
                          <a:solidFill>
                            <a:schemeClr val="tx1"/>
                          </a:solidFill>
                        </a:rPr>
                        <a:t>Pflegeassistenzkraft </a:t>
                      </a:r>
                      <a:br>
                        <a:rPr lang="de-DE" sz="1400" dirty="0">
                          <a:solidFill>
                            <a:schemeClr val="tx1"/>
                          </a:solidFill>
                        </a:rPr>
                      </a:br>
                      <a:r>
                        <a:rPr lang="de-DE" sz="1400" dirty="0">
                          <a:solidFill>
                            <a:schemeClr val="tx1"/>
                          </a:solidFill>
                        </a:rPr>
                        <a:t>(1-2 Jahre)</a:t>
                      </a:r>
                    </a:p>
                  </a:txBody>
                  <a:tcPr anchor="ctr">
                    <a:solidFill>
                      <a:srgbClr val="C65914">
                        <a:alpha val="45098"/>
                      </a:srgbClr>
                    </a:solidFill>
                  </a:tcPr>
                </a:tc>
                <a:extLst>
                  <a:ext uri="{0D108BD9-81ED-4DB2-BD59-A6C34878D82A}">
                    <a16:rowId xmlns:a16="http://schemas.microsoft.com/office/drawing/2014/main" val="3012334905"/>
                  </a:ext>
                </a:extLst>
              </a:tr>
              <a:tr h="876654">
                <a:tc>
                  <a:txBody>
                    <a:bodyPr/>
                    <a:lstStyle/>
                    <a:p>
                      <a:r>
                        <a:rPr lang="de-DE" sz="1400" dirty="0">
                          <a:solidFill>
                            <a:schemeClr val="tx1"/>
                          </a:solidFill>
                        </a:rPr>
                        <a:t>QN 2</a:t>
                      </a:r>
                    </a:p>
                  </a:txBody>
                  <a:tcPr anchor="ctr">
                    <a:solidFill>
                      <a:srgbClr val="C65914">
                        <a:alpha val="29804"/>
                      </a:srgbClr>
                    </a:solidFill>
                  </a:tcPr>
                </a:tc>
                <a:tc>
                  <a:txBody>
                    <a:bodyPr/>
                    <a:lstStyle/>
                    <a:p>
                      <a:r>
                        <a:rPr lang="de-DE" sz="1400" dirty="0">
                          <a:solidFill>
                            <a:schemeClr val="tx1"/>
                          </a:solidFill>
                        </a:rPr>
                        <a:t>Pflegehilfskraft </a:t>
                      </a:r>
                      <a:br>
                        <a:rPr lang="de-DE" sz="1400" dirty="0">
                          <a:solidFill>
                            <a:schemeClr val="tx1"/>
                          </a:solidFill>
                        </a:rPr>
                      </a:br>
                      <a:r>
                        <a:rPr lang="de-DE" sz="1400" dirty="0">
                          <a:solidFill>
                            <a:schemeClr val="tx1"/>
                          </a:solidFill>
                        </a:rPr>
                        <a:t>mit Basiskurs</a:t>
                      </a:r>
                    </a:p>
                  </a:txBody>
                  <a:tcPr anchor="ctr">
                    <a:solidFill>
                      <a:srgbClr val="C65914">
                        <a:alpha val="29804"/>
                      </a:srgbClr>
                    </a:solidFill>
                  </a:tcPr>
                </a:tc>
                <a:extLst>
                  <a:ext uri="{0D108BD9-81ED-4DB2-BD59-A6C34878D82A}">
                    <a16:rowId xmlns:a16="http://schemas.microsoft.com/office/drawing/2014/main" val="3803342974"/>
                  </a:ext>
                </a:extLst>
              </a:tr>
              <a:tr h="910731">
                <a:tc>
                  <a:txBody>
                    <a:bodyPr/>
                    <a:lstStyle/>
                    <a:p>
                      <a:r>
                        <a:rPr lang="de-DE" sz="1400" dirty="0">
                          <a:solidFill>
                            <a:schemeClr val="tx1"/>
                          </a:solidFill>
                        </a:rPr>
                        <a:t>QN 1</a:t>
                      </a:r>
                    </a:p>
                  </a:txBody>
                  <a:tcPr anchor="ctr">
                    <a:solidFill>
                      <a:srgbClr val="C65914">
                        <a:alpha val="14902"/>
                      </a:srgbClr>
                    </a:solidFill>
                  </a:tcPr>
                </a:tc>
                <a:tc>
                  <a:txBody>
                    <a:bodyPr/>
                    <a:lstStyle/>
                    <a:p>
                      <a:r>
                        <a:rPr lang="de-DE" sz="1400" dirty="0">
                          <a:solidFill>
                            <a:schemeClr val="tx1"/>
                          </a:solidFill>
                        </a:rPr>
                        <a:t>Pflegehilfskraft </a:t>
                      </a:r>
                      <a:br>
                        <a:rPr lang="de-DE" sz="1400" dirty="0">
                          <a:solidFill>
                            <a:schemeClr val="tx1"/>
                          </a:solidFill>
                        </a:rPr>
                      </a:br>
                      <a:r>
                        <a:rPr lang="de-DE" sz="1400" dirty="0">
                          <a:solidFill>
                            <a:schemeClr val="tx1"/>
                          </a:solidFill>
                        </a:rPr>
                        <a:t>ohne Ausbildung </a:t>
                      </a:r>
                    </a:p>
                  </a:txBody>
                  <a:tcPr anchor="ctr">
                    <a:solidFill>
                      <a:srgbClr val="C65914">
                        <a:alpha val="14902"/>
                      </a:srgbClr>
                    </a:solidFill>
                  </a:tcPr>
                </a:tc>
                <a:extLst>
                  <a:ext uri="{0D108BD9-81ED-4DB2-BD59-A6C34878D82A}">
                    <a16:rowId xmlns:a16="http://schemas.microsoft.com/office/drawing/2014/main" val="1278261206"/>
                  </a:ext>
                </a:extLst>
              </a:tr>
            </a:tbl>
          </a:graphicData>
        </a:graphic>
      </p:graphicFrame>
    </p:spTree>
    <p:extLst>
      <p:ext uri="{BB962C8B-B14F-4D97-AF65-F5344CB8AC3E}">
        <p14:creationId xmlns:p14="http://schemas.microsoft.com/office/powerpoint/2010/main" val="2347598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platzhalter 3">
            <a:extLst>
              <a:ext uri="{FF2B5EF4-FFF2-40B4-BE49-F238E27FC236}">
                <a16:creationId xmlns:a16="http://schemas.microsoft.com/office/drawing/2014/main" id="{D1BD0755-0F19-4409-8548-9F3C39753566}"/>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15" name="Rechteck 14">
            <a:extLst>
              <a:ext uri="{FF2B5EF4-FFF2-40B4-BE49-F238E27FC236}">
                <a16:creationId xmlns:a16="http://schemas.microsoft.com/office/drawing/2014/main" id="{3BF2FAF7-514F-4D4D-ACBD-CD0A7DB79E21}"/>
              </a:ext>
            </a:extLst>
          </p:cNvPr>
          <p:cNvSpPr/>
          <p:nvPr/>
        </p:nvSpPr>
        <p:spPr bwMode="auto">
          <a:xfrm>
            <a:off x="2365847" y="2492896"/>
            <a:ext cx="8769747" cy="1872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0"/>
            <a:r>
              <a:rPr lang="de-DE" dirty="0">
                <a:solidFill>
                  <a:schemeClr val="tx1"/>
                </a:solidFill>
              </a:rPr>
              <a:t>Auswirkung einer komplexen Intervention auf: </a:t>
            </a:r>
          </a:p>
          <a:p>
            <a:pPr marL="1440000"/>
            <a:endParaRPr lang="de-DE" dirty="0">
              <a:solidFill>
                <a:schemeClr val="tx1"/>
              </a:solidFill>
            </a:endParaRPr>
          </a:p>
          <a:p>
            <a:pPr marL="1800000" indent="-285750">
              <a:buFont typeface="Wingdings" panose="05000000000000000000" pitchFamily="2" charset="2"/>
              <a:buChar char="v"/>
            </a:pPr>
            <a:r>
              <a:rPr lang="de-DE" dirty="0">
                <a:solidFill>
                  <a:schemeClr val="tx1"/>
                </a:solidFill>
              </a:rPr>
              <a:t>Qualität der pflegerischen Versorgung</a:t>
            </a:r>
          </a:p>
          <a:p>
            <a:pPr marL="1800000" indent="-285750">
              <a:buFont typeface="Wingdings" panose="05000000000000000000" pitchFamily="2" charset="2"/>
              <a:buChar char="v"/>
            </a:pPr>
            <a:r>
              <a:rPr lang="de-DE" dirty="0">
                <a:solidFill>
                  <a:schemeClr val="tx1"/>
                </a:solidFill>
              </a:rPr>
              <a:t>Lebensqualität der Pflegebedürftigen</a:t>
            </a:r>
          </a:p>
          <a:p>
            <a:pPr marL="1800000" indent="-285750">
              <a:buFont typeface="Wingdings" panose="05000000000000000000" pitchFamily="2" charset="2"/>
              <a:buChar char="v"/>
            </a:pPr>
            <a:r>
              <a:rPr lang="de-DE" dirty="0" err="1">
                <a:solidFill>
                  <a:schemeClr val="tx1"/>
                </a:solidFill>
              </a:rPr>
              <a:t>Mitarbeitendenzufriedenheit</a:t>
            </a:r>
            <a:endParaRPr lang="de-DE" dirty="0">
              <a:solidFill>
                <a:schemeClr val="tx1"/>
              </a:solidFill>
            </a:endParaRPr>
          </a:p>
        </p:txBody>
      </p:sp>
      <p:pic>
        <p:nvPicPr>
          <p:cNvPr id="17" name="Grafik 16" descr="Volltreffer mit einfarbiger Füllung">
            <a:extLst>
              <a:ext uri="{FF2B5EF4-FFF2-40B4-BE49-F238E27FC236}">
                <a16:creationId xmlns:a16="http://schemas.microsoft.com/office/drawing/2014/main" id="{ACD42986-9CE7-455D-922A-E7B67691CA6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78280" y="2971800"/>
            <a:ext cx="914400" cy="914400"/>
          </a:xfrm>
          <a:prstGeom prst="rect">
            <a:avLst/>
          </a:prstGeom>
        </p:spPr>
      </p:pic>
      <p:sp>
        <p:nvSpPr>
          <p:cNvPr id="18" name="Rechteck 17">
            <a:extLst>
              <a:ext uri="{FF2B5EF4-FFF2-40B4-BE49-F238E27FC236}">
                <a16:creationId xmlns:a16="http://schemas.microsoft.com/office/drawing/2014/main" id="{4D0307A4-D71F-4F87-90B0-F87961265D48}"/>
              </a:ext>
            </a:extLst>
          </p:cNvPr>
          <p:cNvSpPr/>
          <p:nvPr/>
        </p:nvSpPr>
        <p:spPr bwMode="auto">
          <a:xfrm>
            <a:off x="2384430" y="4494626"/>
            <a:ext cx="8785727" cy="21116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0"/>
            <a:endParaRPr lang="de-DE" dirty="0">
              <a:solidFill>
                <a:schemeClr val="tx1"/>
              </a:solidFill>
            </a:endParaRPr>
          </a:p>
        </p:txBody>
      </p:sp>
      <p:sp>
        <p:nvSpPr>
          <p:cNvPr id="2" name="Textplatzhalter 3">
            <a:extLst>
              <a:ext uri="{FF2B5EF4-FFF2-40B4-BE49-F238E27FC236}">
                <a16:creationId xmlns:a16="http://schemas.microsoft.com/office/drawing/2014/main" id="{CAFAED6B-1A22-25AD-BAED-04842D227ABC}"/>
              </a:ext>
            </a:extLst>
          </p:cNvPr>
          <p:cNvSpPr/>
          <p:nvPr/>
        </p:nvSpPr>
        <p:spPr bwMode="auto">
          <a:xfrm>
            <a:off x="2279576" y="845167"/>
            <a:ext cx="921702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2. Projektdesign: Evaluation</a:t>
            </a:r>
          </a:p>
        </p:txBody>
      </p:sp>
      <p:sp>
        <p:nvSpPr>
          <p:cNvPr id="7" name="Textfeld 6">
            <a:extLst>
              <a:ext uri="{FF2B5EF4-FFF2-40B4-BE49-F238E27FC236}">
                <a16:creationId xmlns:a16="http://schemas.microsoft.com/office/drawing/2014/main" id="{A32D2677-399A-4261-B5FF-DA52538F814E}"/>
              </a:ext>
            </a:extLst>
          </p:cNvPr>
          <p:cNvSpPr txBox="1"/>
          <p:nvPr/>
        </p:nvSpPr>
        <p:spPr bwMode="auto">
          <a:xfrm>
            <a:off x="5720914" y="4797152"/>
            <a:ext cx="1743238" cy="1384995"/>
          </a:xfrm>
          <a:prstGeom prst="rect">
            <a:avLst/>
          </a:prstGeom>
          <a:noFill/>
          <a:ln w="9525">
            <a:solidFill>
              <a:schemeClr val="tx1"/>
            </a:solidFill>
          </a:ln>
        </p:spPr>
        <p:txBody>
          <a:bodyPr wrap="square" rtlCol="0">
            <a:spAutoFit/>
          </a:bodyPr>
          <a:lstStyle/>
          <a:p>
            <a:pPr algn="ctr"/>
            <a:r>
              <a:rPr lang="de-DE" dirty="0" err="1"/>
              <a:t>Throughput</a:t>
            </a:r>
            <a:endParaRPr lang="de-DE" dirty="0"/>
          </a:p>
          <a:p>
            <a:pPr algn="ctr"/>
            <a:endParaRPr lang="de-DE" sz="400" dirty="0"/>
          </a:p>
          <a:p>
            <a:pPr algn="ctr"/>
            <a:r>
              <a:rPr lang="de-DE" sz="1400" i="1" dirty="0"/>
              <a:t>Arbeitsorganisation</a:t>
            </a:r>
          </a:p>
          <a:p>
            <a:pPr marL="285750" indent="-285750">
              <a:buFontTx/>
              <a:buChar char="-"/>
            </a:pPr>
            <a:r>
              <a:rPr lang="de-DE" sz="1200" dirty="0"/>
              <a:t>Kompetenz-orientierung</a:t>
            </a:r>
          </a:p>
          <a:p>
            <a:pPr marL="285750" indent="-285750">
              <a:buFontTx/>
              <a:buChar char="-"/>
            </a:pPr>
            <a:r>
              <a:rPr lang="de-DE" sz="1200" dirty="0"/>
              <a:t>Bewohnenden-orientierung</a:t>
            </a:r>
          </a:p>
        </p:txBody>
      </p:sp>
      <p:sp>
        <p:nvSpPr>
          <p:cNvPr id="8" name="Textfeld 7">
            <a:extLst>
              <a:ext uri="{FF2B5EF4-FFF2-40B4-BE49-F238E27FC236}">
                <a16:creationId xmlns:a16="http://schemas.microsoft.com/office/drawing/2014/main" id="{76F41DA6-0BE1-FA0A-3AF7-575135B37955}"/>
              </a:ext>
            </a:extLst>
          </p:cNvPr>
          <p:cNvSpPr txBox="1"/>
          <p:nvPr/>
        </p:nvSpPr>
        <p:spPr bwMode="auto">
          <a:xfrm>
            <a:off x="7556025" y="4797152"/>
            <a:ext cx="1636319" cy="1384995"/>
          </a:xfrm>
          <a:prstGeom prst="rect">
            <a:avLst/>
          </a:prstGeom>
          <a:noFill/>
          <a:ln w="9525">
            <a:solidFill>
              <a:schemeClr val="tx1"/>
            </a:solidFill>
          </a:ln>
        </p:spPr>
        <p:txBody>
          <a:bodyPr wrap="square" rtlCol="0">
            <a:spAutoFit/>
          </a:bodyPr>
          <a:lstStyle/>
          <a:p>
            <a:pPr algn="ctr"/>
            <a:r>
              <a:rPr lang="de-DE" dirty="0"/>
              <a:t>Output</a:t>
            </a:r>
          </a:p>
          <a:p>
            <a:pPr algn="ctr"/>
            <a:endParaRPr lang="de-DE" sz="400" dirty="0"/>
          </a:p>
          <a:p>
            <a:pPr algn="ctr"/>
            <a:r>
              <a:rPr lang="de-DE" sz="1400" i="1" dirty="0"/>
              <a:t>Arbeitsergebnis</a:t>
            </a:r>
          </a:p>
          <a:p>
            <a:pPr marL="285750" indent="-285750">
              <a:buFontTx/>
              <a:buChar char="-"/>
            </a:pPr>
            <a:r>
              <a:rPr lang="de-DE" sz="1200" dirty="0"/>
              <a:t>IST-Zeitmenge</a:t>
            </a:r>
          </a:p>
          <a:p>
            <a:pPr marL="285750" indent="-285750">
              <a:buFontTx/>
              <a:buChar char="-"/>
            </a:pPr>
            <a:r>
              <a:rPr lang="de-DE" sz="1200" dirty="0"/>
              <a:t>SOLL-Zeitmenge</a:t>
            </a:r>
          </a:p>
          <a:p>
            <a:pPr marL="285750" indent="-285750">
              <a:buFontTx/>
              <a:buChar char="-"/>
            </a:pPr>
            <a:r>
              <a:rPr lang="de-DE" sz="1200" dirty="0"/>
              <a:t>Deltas</a:t>
            </a:r>
          </a:p>
          <a:p>
            <a:pPr marL="285750" indent="-285750">
              <a:buFontTx/>
              <a:buChar char="-"/>
            </a:pPr>
            <a:r>
              <a:rPr lang="de-DE" sz="1200" dirty="0"/>
              <a:t>QN-Passung</a:t>
            </a:r>
          </a:p>
        </p:txBody>
      </p:sp>
      <p:sp>
        <p:nvSpPr>
          <p:cNvPr id="9" name="Textfeld 8">
            <a:extLst>
              <a:ext uri="{FF2B5EF4-FFF2-40B4-BE49-F238E27FC236}">
                <a16:creationId xmlns:a16="http://schemas.microsoft.com/office/drawing/2014/main" id="{550E415D-BC84-0EE0-0354-A32963F50FBA}"/>
              </a:ext>
            </a:extLst>
          </p:cNvPr>
          <p:cNvSpPr txBox="1"/>
          <p:nvPr/>
        </p:nvSpPr>
        <p:spPr bwMode="auto">
          <a:xfrm>
            <a:off x="9264352" y="4797152"/>
            <a:ext cx="1846107" cy="1384995"/>
          </a:xfrm>
          <a:prstGeom prst="rect">
            <a:avLst/>
          </a:prstGeom>
          <a:noFill/>
          <a:ln w="9525">
            <a:solidFill>
              <a:schemeClr val="tx1"/>
            </a:solidFill>
          </a:ln>
        </p:spPr>
        <p:txBody>
          <a:bodyPr wrap="square" rtlCol="0">
            <a:noAutofit/>
          </a:bodyPr>
          <a:lstStyle/>
          <a:p>
            <a:pPr algn="ctr"/>
            <a:r>
              <a:rPr lang="de-DE" dirty="0"/>
              <a:t>Outcome</a:t>
            </a:r>
          </a:p>
          <a:p>
            <a:pPr algn="ctr"/>
            <a:endParaRPr lang="de-DE" sz="400" dirty="0"/>
          </a:p>
          <a:p>
            <a:pPr algn="ctr"/>
            <a:r>
              <a:rPr lang="de-DE" sz="1400" i="1" dirty="0"/>
              <a:t>Endpunkte</a:t>
            </a:r>
          </a:p>
          <a:p>
            <a:pPr marL="285750" indent="-285750">
              <a:buFontTx/>
              <a:buChar char="-"/>
            </a:pPr>
            <a:r>
              <a:rPr lang="de-DE" sz="1200" dirty="0"/>
              <a:t>Arbeitszufriedenheit</a:t>
            </a:r>
          </a:p>
          <a:p>
            <a:pPr marL="285750" indent="-285750">
              <a:buFontTx/>
              <a:buChar char="-"/>
            </a:pPr>
            <a:r>
              <a:rPr lang="de-DE" sz="1200" dirty="0"/>
              <a:t>Lebensqualität</a:t>
            </a:r>
          </a:p>
          <a:p>
            <a:pPr marL="285750" indent="-285750">
              <a:buFontTx/>
              <a:buChar char="-"/>
            </a:pPr>
            <a:r>
              <a:rPr lang="de-DE" sz="1200" dirty="0"/>
              <a:t>Pflegequalität</a:t>
            </a:r>
          </a:p>
        </p:txBody>
      </p:sp>
      <p:sp>
        <p:nvSpPr>
          <p:cNvPr id="12" name="Pfeil nach rechts 11">
            <a:extLst>
              <a:ext uri="{FF2B5EF4-FFF2-40B4-BE49-F238E27FC236}">
                <a16:creationId xmlns:a16="http://schemas.microsoft.com/office/drawing/2014/main" id="{A168250E-F81E-C900-77B4-587E02E609E1}"/>
              </a:ext>
            </a:extLst>
          </p:cNvPr>
          <p:cNvSpPr/>
          <p:nvPr/>
        </p:nvSpPr>
        <p:spPr bwMode="auto">
          <a:xfrm>
            <a:off x="9192343" y="4546357"/>
            <a:ext cx="1918115" cy="221945"/>
          </a:xfrm>
          <a:prstGeom prst="rightArrow">
            <a:avLst>
              <a:gd name="adj1" fmla="val 100000"/>
              <a:gd name="adj2" fmla="val 0"/>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Ergebnis</a:t>
            </a:r>
          </a:p>
        </p:txBody>
      </p:sp>
      <p:sp>
        <p:nvSpPr>
          <p:cNvPr id="11" name="Pfeil nach rechts 10">
            <a:extLst>
              <a:ext uri="{FF2B5EF4-FFF2-40B4-BE49-F238E27FC236}">
                <a16:creationId xmlns:a16="http://schemas.microsoft.com/office/drawing/2014/main" id="{8E62ADF1-0FB4-287B-818C-630C154F11D6}"/>
              </a:ext>
            </a:extLst>
          </p:cNvPr>
          <p:cNvSpPr/>
          <p:nvPr/>
        </p:nvSpPr>
        <p:spPr bwMode="auto">
          <a:xfrm>
            <a:off x="7464152" y="4546357"/>
            <a:ext cx="1872208" cy="221945"/>
          </a:xfrm>
          <a:prstGeom prst="rightArrow">
            <a:avLst>
              <a:gd name="adj1" fmla="val 100000"/>
              <a:gd name="adj2" fmla="val 70749"/>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Prozessendpunkt</a:t>
            </a:r>
          </a:p>
        </p:txBody>
      </p:sp>
      <p:sp>
        <p:nvSpPr>
          <p:cNvPr id="10" name="Pfeil nach rechts 9">
            <a:extLst>
              <a:ext uri="{FF2B5EF4-FFF2-40B4-BE49-F238E27FC236}">
                <a16:creationId xmlns:a16="http://schemas.microsoft.com/office/drawing/2014/main" id="{8F53CBD9-5F3B-5D37-E228-686DF1929407}"/>
              </a:ext>
            </a:extLst>
          </p:cNvPr>
          <p:cNvSpPr/>
          <p:nvPr/>
        </p:nvSpPr>
        <p:spPr bwMode="auto">
          <a:xfrm>
            <a:off x="5591944" y="4546357"/>
            <a:ext cx="2016224" cy="221945"/>
          </a:xfrm>
          <a:prstGeom prst="rightArrow">
            <a:avLst>
              <a:gd name="adj1" fmla="val 100000"/>
              <a:gd name="adj2" fmla="val 70749"/>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Prozess</a:t>
            </a:r>
          </a:p>
        </p:txBody>
      </p:sp>
      <p:sp>
        <p:nvSpPr>
          <p:cNvPr id="3" name="Pfeil nach rechts 2">
            <a:extLst>
              <a:ext uri="{FF2B5EF4-FFF2-40B4-BE49-F238E27FC236}">
                <a16:creationId xmlns:a16="http://schemas.microsoft.com/office/drawing/2014/main" id="{8BF560D0-0836-E213-90F8-627989ECD107}"/>
              </a:ext>
            </a:extLst>
          </p:cNvPr>
          <p:cNvSpPr/>
          <p:nvPr/>
        </p:nvSpPr>
        <p:spPr bwMode="auto">
          <a:xfrm>
            <a:off x="3905672" y="4546357"/>
            <a:ext cx="1872208" cy="221945"/>
          </a:xfrm>
          <a:prstGeom prst="rightArrow">
            <a:avLst>
              <a:gd name="adj1" fmla="val 100000"/>
              <a:gd name="adj2" fmla="val 70749"/>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Struktur</a:t>
            </a:r>
          </a:p>
        </p:txBody>
      </p:sp>
      <p:sp>
        <p:nvSpPr>
          <p:cNvPr id="16" name="Pfeil nach rechts 15">
            <a:extLst>
              <a:ext uri="{FF2B5EF4-FFF2-40B4-BE49-F238E27FC236}">
                <a16:creationId xmlns:a16="http://schemas.microsoft.com/office/drawing/2014/main" id="{0AD6BE54-ED42-F6C4-A1E1-A61182CAD726}"/>
              </a:ext>
            </a:extLst>
          </p:cNvPr>
          <p:cNvSpPr/>
          <p:nvPr/>
        </p:nvSpPr>
        <p:spPr bwMode="auto">
          <a:xfrm rot="5400000">
            <a:off x="4696537" y="6172500"/>
            <a:ext cx="202652" cy="221945"/>
          </a:xfrm>
          <a:prstGeom prst="rightArrow">
            <a:avLst>
              <a:gd name="adj1" fmla="val 100000"/>
              <a:gd name="adj2" fmla="val 0"/>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4" name="Textfeld 3">
            <a:extLst>
              <a:ext uri="{FF2B5EF4-FFF2-40B4-BE49-F238E27FC236}">
                <a16:creationId xmlns:a16="http://schemas.microsoft.com/office/drawing/2014/main" id="{16F1BEFD-BC53-2708-E80F-53109D800BD2}"/>
              </a:ext>
            </a:extLst>
          </p:cNvPr>
          <p:cNvSpPr txBox="1"/>
          <p:nvPr/>
        </p:nvSpPr>
        <p:spPr bwMode="auto">
          <a:xfrm>
            <a:off x="3905672" y="4797153"/>
            <a:ext cx="1743238" cy="1384993"/>
          </a:xfrm>
          <a:prstGeom prst="rect">
            <a:avLst/>
          </a:prstGeom>
          <a:solidFill>
            <a:schemeClr val="bg1">
              <a:lumMod val="85000"/>
            </a:schemeClr>
          </a:solidFill>
          <a:ln w="9525">
            <a:solidFill>
              <a:schemeClr val="tx1"/>
            </a:solidFill>
          </a:ln>
        </p:spPr>
        <p:txBody>
          <a:bodyPr wrap="square" rtlCol="0">
            <a:noAutofit/>
          </a:bodyPr>
          <a:lstStyle/>
          <a:p>
            <a:pPr algn="ctr"/>
            <a:r>
              <a:rPr lang="de-DE" dirty="0"/>
              <a:t>Input</a:t>
            </a:r>
          </a:p>
          <a:p>
            <a:pPr algn="ctr"/>
            <a:endParaRPr lang="de-DE" sz="400" dirty="0"/>
          </a:p>
          <a:p>
            <a:pPr algn="ctr"/>
            <a:r>
              <a:rPr lang="de-DE" sz="1400" i="1" dirty="0"/>
              <a:t>Ressourceneinsatz</a:t>
            </a:r>
          </a:p>
          <a:p>
            <a:pPr marL="285750" indent="-285750">
              <a:buFontTx/>
              <a:buChar char="-"/>
            </a:pPr>
            <a:r>
              <a:rPr lang="de-DE" sz="1200" dirty="0"/>
              <a:t>Personalmenge</a:t>
            </a:r>
          </a:p>
          <a:p>
            <a:pPr marL="285750" indent="-285750">
              <a:buFontTx/>
              <a:buChar char="-"/>
            </a:pPr>
            <a:r>
              <a:rPr lang="de-DE" sz="1200" dirty="0"/>
              <a:t>Kompetenzen</a:t>
            </a:r>
          </a:p>
        </p:txBody>
      </p:sp>
      <p:sp>
        <p:nvSpPr>
          <p:cNvPr id="19" name="Pfeil nach rechts 18">
            <a:extLst>
              <a:ext uri="{FF2B5EF4-FFF2-40B4-BE49-F238E27FC236}">
                <a16:creationId xmlns:a16="http://schemas.microsoft.com/office/drawing/2014/main" id="{F86797B8-5EB1-23CF-C4FF-6C6AA6E36C12}"/>
              </a:ext>
            </a:extLst>
          </p:cNvPr>
          <p:cNvSpPr/>
          <p:nvPr/>
        </p:nvSpPr>
        <p:spPr bwMode="auto">
          <a:xfrm rot="16200000">
            <a:off x="8252838" y="6221017"/>
            <a:ext cx="242692" cy="221945"/>
          </a:xfrm>
          <a:prstGeom prst="rightArrow">
            <a:avLst>
              <a:gd name="adj1" fmla="val 100000"/>
              <a:gd name="adj2" fmla="val 70749"/>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0" name="Pfeil nach rechts 19">
            <a:extLst>
              <a:ext uri="{FF2B5EF4-FFF2-40B4-BE49-F238E27FC236}">
                <a16:creationId xmlns:a16="http://schemas.microsoft.com/office/drawing/2014/main" id="{5AD96956-90F8-0637-34F9-7CC60880610C}"/>
              </a:ext>
            </a:extLst>
          </p:cNvPr>
          <p:cNvSpPr/>
          <p:nvPr/>
        </p:nvSpPr>
        <p:spPr bwMode="auto">
          <a:xfrm rot="16200000">
            <a:off x="10139376" y="6221017"/>
            <a:ext cx="242692" cy="221945"/>
          </a:xfrm>
          <a:prstGeom prst="rightArrow">
            <a:avLst>
              <a:gd name="adj1" fmla="val 100000"/>
              <a:gd name="adj2" fmla="val 70749"/>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13" name="Pfeil nach rechts 12">
            <a:extLst>
              <a:ext uri="{FF2B5EF4-FFF2-40B4-BE49-F238E27FC236}">
                <a16:creationId xmlns:a16="http://schemas.microsoft.com/office/drawing/2014/main" id="{C49E7C5E-EB49-1F13-CE6E-A7B786707497}"/>
              </a:ext>
            </a:extLst>
          </p:cNvPr>
          <p:cNvSpPr/>
          <p:nvPr/>
        </p:nvSpPr>
        <p:spPr bwMode="auto">
          <a:xfrm>
            <a:off x="4686892" y="6356909"/>
            <a:ext cx="5684802" cy="221945"/>
          </a:xfrm>
          <a:prstGeom prst="rightArrow">
            <a:avLst>
              <a:gd name="adj1" fmla="val 100000"/>
              <a:gd name="adj2" fmla="val 0"/>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Effizienz(</a:t>
            </a:r>
            <a:r>
              <a:rPr lang="de-DE" sz="1400" dirty="0" err="1"/>
              <a:t>effekte</a:t>
            </a:r>
            <a:r>
              <a:rPr lang="de-DE" sz="1400" dirty="0"/>
              <a:t>)</a:t>
            </a:r>
          </a:p>
        </p:txBody>
      </p:sp>
      <p:sp>
        <p:nvSpPr>
          <p:cNvPr id="21" name="Pfeil nach rechts 20">
            <a:extLst>
              <a:ext uri="{FF2B5EF4-FFF2-40B4-BE49-F238E27FC236}">
                <a16:creationId xmlns:a16="http://schemas.microsoft.com/office/drawing/2014/main" id="{E32C6BD6-BB60-9567-2B59-92F8DC5F6F64}"/>
              </a:ext>
            </a:extLst>
          </p:cNvPr>
          <p:cNvSpPr/>
          <p:nvPr/>
        </p:nvSpPr>
        <p:spPr bwMode="auto">
          <a:xfrm rot="5400000">
            <a:off x="4749302" y="6271103"/>
            <a:ext cx="97855" cy="221211"/>
          </a:xfrm>
          <a:prstGeom prst="rightArrow">
            <a:avLst>
              <a:gd name="adj1" fmla="val 100000"/>
              <a:gd name="adj2" fmla="val 0"/>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2" name="Pfeil nach rechts 21">
            <a:extLst>
              <a:ext uri="{FF2B5EF4-FFF2-40B4-BE49-F238E27FC236}">
                <a16:creationId xmlns:a16="http://schemas.microsoft.com/office/drawing/2014/main" id="{5DA81057-4454-0817-A19D-90F8D4CD4032}"/>
              </a:ext>
            </a:extLst>
          </p:cNvPr>
          <p:cNvSpPr/>
          <p:nvPr/>
        </p:nvSpPr>
        <p:spPr bwMode="auto">
          <a:xfrm rot="2700000">
            <a:off x="8298770" y="6290663"/>
            <a:ext cx="150828" cy="161494"/>
          </a:xfrm>
          <a:prstGeom prst="rightArrow">
            <a:avLst>
              <a:gd name="adj1" fmla="val 100000"/>
              <a:gd name="adj2" fmla="val 0"/>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4" name="Pfeil nach rechts 23">
            <a:extLst>
              <a:ext uri="{FF2B5EF4-FFF2-40B4-BE49-F238E27FC236}">
                <a16:creationId xmlns:a16="http://schemas.microsoft.com/office/drawing/2014/main" id="{0212A7A8-8E42-5170-85E9-CFD44C214F7B}"/>
              </a:ext>
            </a:extLst>
          </p:cNvPr>
          <p:cNvSpPr/>
          <p:nvPr/>
        </p:nvSpPr>
        <p:spPr bwMode="auto">
          <a:xfrm rot="2700000">
            <a:off x="10185857" y="6292397"/>
            <a:ext cx="150828" cy="161494"/>
          </a:xfrm>
          <a:prstGeom prst="rightArrow">
            <a:avLst>
              <a:gd name="adj1" fmla="val 100000"/>
              <a:gd name="adj2" fmla="val 0"/>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Tree>
    <p:extLst>
      <p:ext uri="{BB962C8B-B14F-4D97-AF65-F5344CB8AC3E}">
        <p14:creationId xmlns:p14="http://schemas.microsoft.com/office/powerpoint/2010/main" val="1416578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platzhalter 3">
            <a:extLst>
              <a:ext uri="{FF2B5EF4-FFF2-40B4-BE49-F238E27FC236}">
                <a16:creationId xmlns:a16="http://schemas.microsoft.com/office/drawing/2014/main" id="{D1BD0755-0F19-4409-8548-9F3C39753566}"/>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15" name="Rechteck 14">
            <a:extLst>
              <a:ext uri="{FF2B5EF4-FFF2-40B4-BE49-F238E27FC236}">
                <a16:creationId xmlns:a16="http://schemas.microsoft.com/office/drawing/2014/main" id="{3BF2FAF7-514F-4D4D-ACBD-CD0A7DB79E21}"/>
              </a:ext>
            </a:extLst>
          </p:cNvPr>
          <p:cNvSpPr/>
          <p:nvPr/>
        </p:nvSpPr>
        <p:spPr bwMode="auto">
          <a:xfrm>
            <a:off x="2365847" y="2492896"/>
            <a:ext cx="8769747" cy="1872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0"/>
            <a:r>
              <a:rPr lang="de-DE" dirty="0">
                <a:solidFill>
                  <a:schemeClr val="tx1"/>
                </a:solidFill>
              </a:rPr>
              <a:t>Auswirkung einer komplexen Intervention auf: </a:t>
            </a:r>
          </a:p>
          <a:p>
            <a:pPr marL="1440000"/>
            <a:endParaRPr lang="de-DE" dirty="0">
              <a:solidFill>
                <a:schemeClr val="tx1"/>
              </a:solidFill>
            </a:endParaRPr>
          </a:p>
          <a:p>
            <a:pPr marL="1800000" indent="-285750">
              <a:buFont typeface="Wingdings" panose="05000000000000000000" pitchFamily="2" charset="2"/>
              <a:buChar char="v"/>
            </a:pPr>
            <a:r>
              <a:rPr lang="de-DE" dirty="0">
                <a:solidFill>
                  <a:schemeClr val="tx1"/>
                </a:solidFill>
              </a:rPr>
              <a:t>Qualität der pflegerischen Versorgung</a:t>
            </a:r>
          </a:p>
          <a:p>
            <a:pPr marL="1800000" indent="-285750">
              <a:buFont typeface="Wingdings" panose="05000000000000000000" pitchFamily="2" charset="2"/>
              <a:buChar char="v"/>
            </a:pPr>
            <a:r>
              <a:rPr lang="de-DE" dirty="0">
                <a:solidFill>
                  <a:schemeClr val="tx1"/>
                </a:solidFill>
              </a:rPr>
              <a:t>Lebensqualität der Pflegebedürftigen</a:t>
            </a:r>
          </a:p>
          <a:p>
            <a:pPr marL="1800000" indent="-285750">
              <a:buFont typeface="Wingdings" panose="05000000000000000000" pitchFamily="2" charset="2"/>
              <a:buChar char="v"/>
            </a:pPr>
            <a:r>
              <a:rPr lang="de-DE" dirty="0" err="1">
                <a:solidFill>
                  <a:schemeClr val="tx1"/>
                </a:solidFill>
              </a:rPr>
              <a:t>Mitarbeitendenzufriedenheit</a:t>
            </a:r>
            <a:endParaRPr lang="de-DE" dirty="0">
              <a:solidFill>
                <a:schemeClr val="tx1"/>
              </a:solidFill>
            </a:endParaRPr>
          </a:p>
        </p:txBody>
      </p:sp>
      <p:pic>
        <p:nvPicPr>
          <p:cNvPr id="17" name="Grafik 16" descr="Volltreffer mit einfarbiger Füllung">
            <a:extLst>
              <a:ext uri="{FF2B5EF4-FFF2-40B4-BE49-F238E27FC236}">
                <a16:creationId xmlns:a16="http://schemas.microsoft.com/office/drawing/2014/main" id="{ACD42986-9CE7-455D-922A-E7B67691CA6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78280" y="2971800"/>
            <a:ext cx="914400" cy="914400"/>
          </a:xfrm>
          <a:prstGeom prst="rect">
            <a:avLst/>
          </a:prstGeom>
        </p:spPr>
      </p:pic>
      <p:sp>
        <p:nvSpPr>
          <p:cNvPr id="18" name="Rechteck 17">
            <a:extLst>
              <a:ext uri="{FF2B5EF4-FFF2-40B4-BE49-F238E27FC236}">
                <a16:creationId xmlns:a16="http://schemas.microsoft.com/office/drawing/2014/main" id="{4D0307A4-D71F-4F87-90B0-F87961265D48}"/>
              </a:ext>
            </a:extLst>
          </p:cNvPr>
          <p:cNvSpPr/>
          <p:nvPr/>
        </p:nvSpPr>
        <p:spPr bwMode="auto">
          <a:xfrm>
            <a:off x="2350833" y="4494626"/>
            <a:ext cx="8785727" cy="21116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0"/>
            <a:r>
              <a:rPr lang="de-DE" dirty="0">
                <a:solidFill>
                  <a:schemeClr val="tx1"/>
                </a:solidFill>
              </a:rPr>
              <a:t>Systemischer Evaluationsansatz:</a:t>
            </a:r>
          </a:p>
          <a:p>
            <a:pPr marL="1440000"/>
            <a:endParaRPr lang="de-DE" dirty="0">
              <a:solidFill>
                <a:schemeClr val="tx1"/>
              </a:solidFill>
            </a:endParaRPr>
          </a:p>
          <a:p>
            <a:pPr marL="1800000" indent="-285750">
              <a:buFont typeface="Wingdings" panose="05000000000000000000" pitchFamily="2" charset="2"/>
              <a:buChar char="v"/>
            </a:pPr>
            <a:r>
              <a:rPr lang="de-DE" dirty="0">
                <a:solidFill>
                  <a:schemeClr val="tx1"/>
                </a:solidFill>
                <a:sym typeface="Wingdings" panose="05000000000000000000" pitchFamily="2" charset="2"/>
              </a:rPr>
              <a:t>prospektive Studie</a:t>
            </a:r>
          </a:p>
          <a:p>
            <a:pPr marL="1800000" indent="-285750">
              <a:buFont typeface="Wingdings" panose="05000000000000000000" pitchFamily="2" charset="2"/>
              <a:buChar char="v"/>
            </a:pPr>
            <a:r>
              <a:rPr lang="de-DE" dirty="0">
                <a:solidFill>
                  <a:schemeClr val="tx1"/>
                </a:solidFill>
                <a:sym typeface="Wingdings" panose="05000000000000000000" pitchFamily="2" charset="2"/>
              </a:rPr>
              <a:t>Prä-Post-Design</a:t>
            </a:r>
          </a:p>
          <a:p>
            <a:pPr marL="1800000" indent="-285750">
              <a:buFont typeface="Wingdings" panose="05000000000000000000" pitchFamily="2" charset="2"/>
              <a:buChar char="v"/>
            </a:pPr>
            <a:r>
              <a:rPr lang="de-DE" dirty="0">
                <a:solidFill>
                  <a:schemeClr val="tx1"/>
                </a:solidFill>
              </a:rPr>
              <a:t>gematchte Kontrollgruppe </a:t>
            </a:r>
            <a:br>
              <a:rPr lang="de-DE" dirty="0">
                <a:solidFill>
                  <a:schemeClr val="tx1"/>
                </a:solidFill>
              </a:rPr>
            </a:br>
            <a:r>
              <a:rPr lang="de-DE" dirty="0">
                <a:solidFill>
                  <a:schemeClr val="tx1"/>
                </a:solidFill>
              </a:rPr>
              <a:t>(10 Interventionseinrichtungen (IE), 10 Kontrolleinrichtungen (KE))</a:t>
            </a:r>
          </a:p>
          <a:p>
            <a:pPr marL="1800000" indent="-285750">
              <a:buFont typeface="Wingdings" panose="05000000000000000000" pitchFamily="2" charset="2"/>
              <a:buChar char="v"/>
            </a:pPr>
            <a:r>
              <a:rPr lang="de-DE" dirty="0" err="1">
                <a:solidFill>
                  <a:schemeClr val="tx1"/>
                </a:solidFill>
              </a:rPr>
              <a:t>mixed</a:t>
            </a:r>
            <a:r>
              <a:rPr lang="de-DE" dirty="0">
                <a:solidFill>
                  <a:schemeClr val="tx1"/>
                </a:solidFill>
              </a:rPr>
              <a:t>-</a:t>
            </a:r>
            <a:r>
              <a:rPr lang="de-DE" dirty="0" err="1">
                <a:solidFill>
                  <a:schemeClr val="tx1"/>
                </a:solidFill>
              </a:rPr>
              <a:t>methods</a:t>
            </a:r>
            <a:r>
              <a:rPr lang="de-DE" dirty="0">
                <a:solidFill>
                  <a:schemeClr val="tx1"/>
                </a:solidFill>
              </a:rPr>
              <a:t>-Ansatz</a:t>
            </a:r>
          </a:p>
        </p:txBody>
      </p:sp>
      <p:pic>
        <p:nvPicPr>
          <p:cNvPr id="3" name="Grafik 2" descr="Route zwei Stecknadeln mit Weg mit einfarbiger Füllung">
            <a:extLst>
              <a:ext uri="{FF2B5EF4-FFF2-40B4-BE49-F238E27FC236}">
                <a16:creationId xmlns:a16="http://schemas.microsoft.com/office/drawing/2014/main" id="{059CCB8E-551C-25D2-8E36-97F0727BA91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78280" y="5028427"/>
            <a:ext cx="914400" cy="914400"/>
          </a:xfrm>
          <a:prstGeom prst="rect">
            <a:avLst/>
          </a:prstGeom>
        </p:spPr>
      </p:pic>
      <p:sp>
        <p:nvSpPr>
          <p:cNvPr id="2" name="Textplatzhalter 3">
            <a:extLst>
              <a:ext uri="{FF2B5EF4-FFF2-40B4-BE49-F238E27FC236}">
                <a16:creationId xmlns:a16="http://schemas.microsoft.com/office/drawing/2014/main" id="{CAFAED6B-1A22-25AD-BAED-04842D227ABC}"/>
              </a:ext>
            </a:extLst>
          </p:cNvPr>
          <p:cNvSpPr/>
          <p:nvPr/>
        </p:nvSpPr>
        <p:spPr bwMode="auto">
          <a:xfrm>
            <a:off x="2279576" y="845167"/>
            <a:ext cx="921702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2. Projektdesign: Evaluation</a:t>
            </a:r>
          </a:p>
        </p:txBody>
      </p:sp>
    </p:spTree>
    <p:extLst>
      <p:ext uri="{BB962C8B-B14F-4D97-AF65-F5344CB8AC3E}">
        <p14:creationId xmlns:p14="http://schemas.microsoft.com/office/powerpoint/2010/main" val="761268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0A600-855B-E3B2-561A-34F39588A265}"/>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A0C94D7D-F826-AFE8-75F1-DFF0BE33B3D8}"/>
              </a:ext>
            </a:extLst>
          </p:cNvPr>
          <p:cNvSpPr/>
          <p:nvPr/>
        </p:nvSpPr>
        <p:spPr bwMode="auto">
          <a:xfrm>
            <a:off x="2279576" y="2062800"/>
            <a:ext cx="9066291" cy="4678568"/>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indent="-457200">
              <a:lnSpc>
                <a:spcPct val="100000"/>
              </a:lnSpc>
              <a:spcBef>
                <a:spcPts val="1800"/>
              </a:spcBef>
              <a:buFont typeface="+mj-lt"/>
              <a:buAutoNum type="arabicPeriod"/>
              <a:defRPr/>
            </a:pPr>
            <a:r>
              <a:rPr lang="de-DE" sz="2400" dirty="0">
                <a:solidFill>
                  <a:schemeClr val="bg1">
                    <a:lumMod val="75000"/>
                  </a:schemeClr>
                </a:solidFill>
              </a:rPr>
              <a:t>Hintergrund</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Projektziele und -design</a:t>
            </a:r>
          </a:p>
          <a:p>
            <a:pPr marL="457200" indent="-457200">
              <a:lnSpc>
                <a:spcPct val="100000"/>
              </a:lnSpc>
              <a:spcBef>
                <a:spcPts val="1800"/>
              </a:spcBef>
              <a:buFont typeface="+mj-lt"/>
              <a:buAutoNum type="arabicPeriod"/>
              <a:defRPr/>
            </a:pPr>
            <a:r>
              <a:rPr lang="de-DE" sz="2400" dirty="0"/>
              <a:t>Umsetzungskonzept</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Projektdurchführung</a:t>
            </a:r>
          </a:p>
          <a:p>
            <a:pPr marL="457200" indent="-457200">
              <a:lnSpc>
                <a:spcPct val="100000"/>
              </a:lnSpc>
              <a:spcBef>
                <a:spcPts val="1800"/>
              </a:spcBef>
              <a:buFont typeface="+mj-lt"/>
              <a:buAutoNum type="arabicPeriod"/>
              <a:defRPr/>
            </a:pPr>
            <a:r>
              <a:rPr lang="de-DE" sz="2400" dirty="0">
                <a:solidFill>
                  <a:schemeClr val="bg1">
                    <a:lumMod val="75000"/>
                  </a:schemeClr>
                </a:solidFill>
              </a:rPr>
              <a:t>Evaluationsergebnisse</a:t>
            </a:r>
          </a:p>
          <a:p>
            <a:pPr marL="457200" indent="-457200">
              <a:lnSpc>
                <a:spcPct val="100000"/>
              </a:lnSpc>
              <a:spcBef>
                <a:spcPts val="1800"/>
              </a:spcBef>
              <a:buFont typeface="+mj-lt"/>
              <a:buAutoNum type="arabicPeriod"/>
              <a:defRPr/>
            </a:pPr>
            <a:r>
              <a:rPr lang="de-DE" sz="2400" dirty="0">
                <a:solidFill>
                  <a:schemeClr val="bg1">
                    <a:lumMod val="75000"/>
                  </a:schemeClr>
                </a:solidFill>
              </a:rPr>
              <a:t>Handreichung für den Rollout-Prozess</a:t>
            </a:r>
          </a:p>
          <a:p>
            <a:pPr marL="457200" indent="-457200">
              <a:lnSpc>
                <a:spcPct val="100000"/>
              </a:lnSpc>
              <a:spcBef>
                <a:spcPts val="1800"/>
              </a:spcBef>
              <a:buFont typeface="+mj-lt"/>
              <a:buAutoNum type="arabicPeriod"/>
              <a:defRPr/>
            </a:pPr>
            <a:r>
              <a:rPr lang="de-DE" sz="2400" dirty="0">
                <a:solidFill>
                  <a:schemeClr val="bg1">
                    <a:lumMod val="75000"/>
                  </a:schemeClr>
                </a:solidFill>
              </a:rPr>
              <a:t>Algorithmus 2 </a:t>
            </a:r>
          </a:p>
          <a:p>
            <a:pPr marL="457200" indent="-457200">
              <a:lnSpc>
                <a:spcPct val="100000"/>
              </a:lnSpc>
              <a:spcBef>
                <a:spcPts val="1800"/>
              </a:spcBef>
              <a:buFont typeface="+mj-lt"/>
              <a:buAutoNum type="arabicPeriod"/>
              <a:defRPr/>
            </a:pPr>
            <a:r>
              <a:rPr lang="de-DE" sz="2400" dirty="0">
                <a:solidFill>
                  <a:schemeClr val="bg1">
                    <a:lumMod val="75000"/>
                  </a:schemeClr>
                </a:solidFill>
              </a:rPr>
              <a:t>Resümee</a:t>
            </a:r>
            <a:endParaRPr sz="2400" dirty="0">
              <a:solidFill>
                <a:schemeClr val="bg1">
                  <a:lumMod val="75000"/>
                </a:schemeClr>
              </a:solidFill>
            </a:endParaRPr>
          </a:p>
          <a:p>
            <a:pPr marL="457200" indent="-457200">
              <a:lnSpc>
                <a:spcPct val="100000"/>
              </a:lnSpc>
              <a:spcBef>
                <a:spcPts val="1800"/>
              </a:spcBef>
              <a:buFont typeface="+mj-lt"/>
              <a:buAutoNum type="arabicPeriod"/>
              <a:defRPr/>
            </a:pPr>
            <a:endParaRPr dirty="0"/>
          </a:p>
          <a:p>
            <a:pPr marL="0" indent="0">
              <a:buNone/>
              <a:defRPr/>
            </a:pPr>
            <a:endParaRPr lang="de-DE" sz="2400" dirty="0"/>
          </a:p>
        </p:txBody>
      </p:sp>
      <p:sp>
        <p:nvSpPr>
          <p:cNvPr id="3" name="Textplatzhalter 3">
            <a:extLst>
              <a:ext uri="{FF2B5EF4-FFF2-40B4-BE49-F238E27FC236}">
                <a16:creationId xmlns:a16="http://schemas.microsoft.com/office/drawing/2014/main" id="{6C6C2B84-289E-4276-A9FA-8C2A511F7F85}"/>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Agenda</a:t>
            </a:r>
          </a:p>
          <a:p>
            <a:pPr marL="0" indent="0">
              <a:buNone/>
              <a:defRPr/>
            </a:pPr>
            <a:endParaRPr lang="de-DE" sz="2400" dirty="0"/>
          </a:p>
        </p:txBody>
      </p:sp>
    </p:spTree>
    <p:extLst>
      <p:ext uri="{BB962C8B-B14F-4D97-AF65-F5344CB8AC3E}">
        <p14:creationId xmlns:p14="http://schemas.microsoft.com/office/powerpoint/2010/main" val="2986536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3">
            <a:extLst>
              <a:ext uri="{FF2B5EF4-FFF2-40B4-BE49-F238E27FC236}">
                <a16:creationId xmlns:a16="http://schemas.microsoft.com/office/drawing/2014/main" id="{B4F174CE-53D3-E26A-1539-211B0E57AC68}"/>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3. Umsetzungskonzept: Leitbild </a:t>
            </a:r>
          </a:p>
          <a:p>
            <a:pPr marL="0" indent="0">
              <a:buNone/>
              <a:defRPr/>
            </a:pPr>
            <a:endParaRPr lang="de-DE" sz="2400" dirty="0"/>
          </a:p>
        </p:txBody>
      </p:sp>
      <p:sp>
        <p:nvSpPr>
          <p:cNvPr id="6" name="Textplatzhalter 3">
            <a:extLst>
              <a:ext uri="{FF2B5EF4-FFF2-40B4-BE49-F238E27FC236}">
                <a16:creationId xmlns:a16="http://schemas.microsoft.com/office/drawing/2014/main" id="{22A25713-A5A1-316E-C8EE-034427F076FA}"/>
              </a:ext>
            </a:extLst>
          </p:cNvPr>
          <p:cNvSpPr/>
          <p:nvPr/>
        </p:nvSpPr>
        <p:spPr bwMode="auto">
          <a:xfrm>
            <a:off x="2279576" y="2062800"/>
            <a:ext cx="9793088" cy="4750576"/>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buFont typeface="Arial" panose="020B0604020202020204" pitchFamily="34" charset="0"/>
              <a:buChar char="•"/>
            </a:pPr>
            <a:r>
              <a:rPr lang="de-DE" sz="2400" dirty="0">
                <a:sym typeface="Wingdings" panose="05000000000000000000" pitchFamily="2" charset="2"/>
              </a:rPr>
              <a:t>Das Leitbild der </a:t>
            </a:r>
            <a:r>
              <a:rPr lang="de-DE" sz="2400" b="1" dirty="0">
                <a:solidFill>
                  <a:srgbClr val="C65913"/>
                </a:solidFill>
                <a:sym typeface="Wingdings" panose="05000000000000000000" pitchFamily="2" charset="2"/>
              </a:rPr>
              <a:t>kompetenzorientierten Bezugspflege </a:t>
            </a:r>
            <a:r>
              <a:rPr lang="de-DE" sz="2400" dirty="0">
                <a:sym typeface="Wingdings" panose="05000000000000000000" pitchFamily="2" charset="2"/>
              </a:rPr>
              <a:t>zwingt begrifflich zwei Konzepte zusammen, die nicht spannungsfrei sind:</a:t>
            </a:r>
          </a:p>
          <a:p>
            <a:pPr lvl="1"/>
            <a:r>
              <a:rPr lang="de-DE" dirty="0">
                <a:sym typeface="Wingdings" panose="05000000000000000000" pitchFamily="2" charset="2"/>
              </a:rPr>
              <a:t>Qualifikationsorientierung: Interventionen sollten von Pflegepersonen erbracht werden, die über die passgenauen Kompetenzen verfügen und weder über-, noch unterqualifiziert sind. </a:t>
            </a:r>
          </a:p>
          <a:p>
            <a:pPr lvl="1"/>
            <a:r>
              <a:rPr lang="de-DE" dirty="0">
                <a:solidFill>
                  <a:srgbClr val="C65913"/>
                </a:solidFill>
                <a:sym typeface="Wingdings" panose="05000000000000000000" pitchFamily="2" charset="2"/>
              </a:rPr>
              <a:t>Kompetenzorientierun</a:t>
            </a:r>
            <a:r>
              <a:rPr lang="de-DE" dirty="0">
                <a:solidFill>
                  <a:srgbClr val="C00000"/>
                </a:solidFill>
                <a:sym typeface="Wingdings" panose="05000000000000000000" pitchFamily="2" charset="2"/>
              </a:rPr>
              <a:t>g</a:t>
            </a:r>
            <a:r>
              <a:rPr lang="de-DE" dirty="0">
                <a:sym typeface="Wingdings" panose="05000000000000000000" pitchFamily="2" charset="2"/>
              </a:rPr>
              <a:t> beinhaltet Qualifikationsorientierung, geht aber darüber hinaus, indem nicht nur an die formalen Qualifikationen, sondern auch an die Fähigkeiten der Pflegenden angeschlossen wird. </a:t>
            </a:r>
          </a:p>
          <a:p>
            <a:pPr lvl="1"/>
            <a:r>
              <a:rPr lang="de-DE" dirty="0">
                <a:solidFill>
                  <a:srgbClr val="C65913"/>
                </a:solidFill>
                <a:sym typeface="Wingdings" panose="05000000000000000000" pitchFamily="2" charset="2"/>
              </a:rPr>
              <a:t>Bezugspflege</a:t>
            </a:r>
            <a:r>
              <a:rPr lang="de-DE" dirty="0">
                <a:sym typeface="Wingdings" panose="05000000000000000000" pitchFamily="2" charset="2"/>
              </a:rPr>
              <a:t> ist ein Organisationsprinzip, das Beziehungspflege ermöglichen soll und dazu auf persönliche Beziehungen zwischen Pflegebedürftigen und Pflegekräften abstellt.</a:t>
            </a:r>
          </a:p>
          <a:p>
            <a:pPr>
              <a:spcBef>
                <a:spcPts val="1800"/>
              </a:spcBef>
              <a:buFont typeface="Arial" panose="020B0604020202020204" pitchFamily="34" charset="0"/>
              <a:buChar char="•"/>
            </a:pPr>
            <a:r>
              <a:rPr lang="de-DE" sz="2400" dirty="0">
                <a:sym typeface="Wingdings" panose="05000000000000000000" pitchFamily="2" charset="2"/>
              </a:rPr>
              <a:t>Bezugspflege begrenzt daher die Qualifikations- und Kompetenzorientierung und umgekehrt. </a:t>
            </a:r>
          </a:p>
          <a:p>
            <a:pPr lvl="1">
              <a:lnSpc>
                <a:spcPct val="100000"/>
              </a:lnSpc>
              <a:spcBef>
                <a:spcPts val="1800"/>
              </a:spcBef>
              <a:buFont typeface="Arial" panose="020B0604020202020204" pitchFamily="34" charset="0"/>
              <a:buChar char="•"/>
              <a:defRPr/>
            </a:pPr>
            <a:endParaRPr lang="de-DE" sz="2400" dirty="0"/>
          </a:p>
          <a:p>
            <a:pPr lvl="1">
              <a:lnSpc>
                <a:spcPct val="100000"/>
              </a:lnSpc>
              <a:spcBef>
                <a:spcPts val="1800"/>
              </a:spcBef>
              <a:buFont typeface="Arial" panose="020B0604020202020204" pitchFamily="34" charset="0"/>
              <a:buChar char="•"/>
              <a:defRPr/>
            </a:pPr>
            <a:endParaRPr sz="2400" dirty="0"/>
          </a:p>
          <a:p>
            <a:pPr marL="0" indent="0">
              <a:buNone/>
              <a:defRPr/>
            </a:pPr>
            <a:endParaRPr lang="de-DE" sz="2400" dirty="0"/>
          </a:p>
        </p:txBody>
      </p:sp>
    </p:spTree>
    <p:extLst>
      <p:ext uri="{BB962C8B-B14F-4D97-AF65-F5344CB8AC3E}">
        <p14:creationId xmlns:p14="http://schemas.microsoft.com/office/powerpoint/2010/main" val="2199103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3. Umsetzungskonzept</a:t>
            </a:r>
            <a:endParaRPr lang="de-DE" sz="2400" dirty="0"/>
          </a:p>
        </p:txBody>
      </p:sp>
      <p:sp>
        <p:nvSpPr>
          <p:cNvPr id="7" name="Textplatzhalter 3">
            <a:extLst>
              <a:ext uri="{FF2B5EF4-FFF2-40B4-BE49-F238E27FC236}">
                <a16:creationId xmlns:a16="http://schemas.microsoft.com/office/drawing/2014/main" id="{4576BCA4-B358-4766-9786-CC4910D843C2}"/>
              </a:ext>
            </a:extLst>
          </p:cNvPr>
          <p:cNvSpPr/>
          <p:nvPr/>
        </p:nvSpPr>
        <p:spPr bwMode="auto">
          <a:xfrm>
            <a:off x="8616280" y="3068960"/>
            <a:ext cx="3528392" cy="331432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1" indent="0">
              <a:lnSpc>
                <a:spcPct val="100000"/>
              </a:lnSpc>
              <a:spcBef>
                <a:spcPts val="1800"/>
              </a:spcBef>
              <a:buNone/>
              <a:defRPr/>
            </a:pPr>
            <a:r>
              <a:rPr lang="de-DE" sz="2400" dirty="0"/>
              <a:t>Pflegeprozess gemäß Strukturmodell</a:t>
            </a:r>
            <a:endParaRPr sz="2400" dirty="0"/>
          </a:p>
          <a:p>
            <a:pPr marL="0" indent="0">
              <a:buNone/>
              <a:defRPr/>
            </a:pPr>
            <a:endParaRPr lang="de-DE" sz="2400" dirty="0"/>
          </a:p>
        </p:txBody>
      </p:sp>
      <p:pic>
        <p:nvPicPr>
          <p:cNvPr id="6" name="Grafik 6">
            <a:extLst>
              <a:ext uri="{FF2B5EF4-FFF2-40B4-BE49-F238E27FC236}">
                <a16:creationId xmlns:a16="http://schemas.microsoft.com/office/drawing/2014/main" id="{7F5E6E0D-5A6F-4817-BBDA-DF273AFA7E75}"/>
              </a:ext>
            </a:extLst>
          </p:cNvPr>
          <p:cNvPicPr/>
          <p:nvPr/>
        </p:nvPicPr>
        <p:blipFill>
          <a:blip r:embed="rId3"/>
          <a:stretch/>
        </p:blipFill>
        <p:spPr>
          <a:xfrm>
            <a:off x="2207568" y="2348880"/>
            <a:ext cx="6207840" cy="4346640"/>
          </a:xfrm>
          <a:prstGeom prst="rect">
            <a:avLst/>
          </a:prstGeom>
          <a:noFill/>
          <a:ln w="0">
            <a:noFill/>
          </a:ln>
        </p:spPr>
      </p:pic>
    </p:spTree>
    <p:extLst>
      <p:ext uri="{BB962C8B-B14F-4D97-AF65-F5344CB8AC3E}">
        <p14:creationId xmlns:p14="http://schemas.microsoft.com/office/powerpoint/2010/main" val="2078908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3. Umsetzungskonzept</a:t>
            </a:r>
            <a:endParaRPr lang="de-DE" sz="2400" dirty="0"/>
          </a:p>
        </p:txBody>
      </p:sp>
      <p:pic>
        <p:nvPicPr>
          <p:cNvPr id="5" name="Grafik 4">
            <a:extLst>
              <a:ext uri="{FF2B5EF4-FFF2-40B4-BE49-F238E27FC236}">
                <a16:creationId xmlns:a16="http://schemas.microsoft.com/office/drawing/2014/main" id="{570A2CDF-A6F2-461A-8C06-A21E0A5A012E}"/>
              </a:ext>
            </a:extLst>
          </p:cNvPr>
          <p:cNvPicPr>
            <a:picLocks noChangeAspect="1"/>
          </p:cNvPicPr>
          <p:nvPr/>
        </p:nvPicPr>
        <p:blipFill>
          <a:blip r:embed="rId3"/>
          <a:stretch>
            <a:fillRect/>
          </a:stretch>
        </p:blipFill>
        <p:spPr>
          <a:xfrm>
            <a:off x="2639616" y="1916832"/>
            <a:ext cx="5691536" cy="4797152"/>
          </a:xfrm>
          <a:prstGeom prst="rect">
            <a:avLst/>
          </a:prstGeom>
        </p:spPr>
      </p:pic>
      <p:sp>
        <p:nvSpPr>
          <p:cNvPr id="7" name="Textplatzhalter 3">
            <a:extLst>
              <a:ext uri="{FF2B5EF4-FFF2-40B4-BE49-F238E27FC236}">
                <a16:creationId xmlns:a16="http://schemas.microsoft.com/office/drawing/2014/main" id="{4576BCA4-B358-4766-9786-CC4910D843C2}"/>
              </a:ext>
            </a:extLst>
          </p:cNvPr>
          <p:cNvSpPr/>
          <p:nvPr/>
        </p:nvSpPr>
        <p:spPr bwMode="auto">
          <a:xfrm>
            <a:off x="8616280" y="3068960"/>
            <a:ext cx="3528392" cy="331432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1" indent="0">
              <a:lnSpc>
                <a:spcPct val="100000"/>
              </a:lnSpc>
              <a:spcBef>
                <a:spcPts val="1800"/>
              </a:spcBef>
              <a:buNone/>
              <a:defRPr/>
            </a:pPr>
            <a:r>
              <a:rPr lang="de-DE" sz="2400" dirty="0"/>
              <a:t>Kompetenzorientierte Personaleinsatzplanung aufbauend auf dem Pflegeprozess</a:t>
            </a:r>
            <a:br>
              <a:rPr lang="de-DE" sz="2400" dirty="0"/>
            </a:br>
            <a:endParaRPr sz="2400" dirty="0"/>
          </a:p>
          <a:p>
            <a:pPr marL="0" indent="0">
              <a:buNone/>
              <a:defRPr/>
            </a:pPr>
            <a:endParaRPr lang="de-DE" sz="2400" dirty="0"/>
          </a:p>
        </p:txBody>
      </p:sp>
    </p:spTree>
    <p:extLst>
      <p:ext uri="{BB962C8B-B14F-4D97-AF65-F5344CB8AC3E}">
        <p14:creationId xmlns:p14="http://schemas.microsoft.com/office/powerpoint/2010/main" val="564382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3">
            <a:extLst>
              <a:ext uri="{FF2B5EF4-FFF2-40B4-BE49-F238E27FC236}">
                <a16:creationId xmlns:a16="http://schemas.microsoft.com/office/drawing/2014/main" id="{B4F174CE-53D3-E26A-1539-211B0E57AC68}"/>
              </a:ext>
            </a:extLst>
          </p:cNvPr>
          <p:cNvSpPr/>
          <p:nvPr/>
        </p:nvSpPr>
        <p:spPr bwMode="auto">
          <a:xfrm>
            <a:off x="2279576" y="845167"/>
            <a:ext cx="972108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47675" indent="-447675">
              <a:lnSpc>
                <a:spcPct val="100000"/>
              </a:lnSpc>
              <a:spcBef>
                <a:spcPts val="1800"/>
              </a:spcBef>
              <a:buNone/>
              <a:defRPr/>
            </a:pPr>
            <a:r>
              <a:rPr lang="de-DE" sz="3200" dirty="0"/>
              <a:t>3. Leitbild: Kompetenz- und </a:t>
            </a:r>
            <a:r>
              <a:rPr lang="de-DE" sz="3200" dirty="0" err="1"/>
              <a:t>bewoh-nendenorientierte</a:t>
            </a:r>
            <a:r>
              <a:rPr lang="de-DE" sz="3200" dirty="0"/>
              <a:t> Arbeitsorganisation (</a:t>
            </a:r>
            <a:r>
              <a:rPr lang="de-DE" sz="3200" dirty="0" err="1">
                <a:solidFill>
                  <a:srgbClr val="C65913"/>
                </a:solidFill>
              </a:rPr>
              <a:t>kubA</a:t>
            </a:r>
            <a:r>
              <a:rPr lang="de-DE" sz="3200" dirty="0"/>
              <a:t>) </a:t>
            </a:r>
          </a:p>
          <a:p>
            <a:pPr marL="0" indent="0">
              <a:buNone/>
              <a:defRPr/>
            </a:pPr>
            <a:endParaRPr lang="de-DE" sz="2400" dirty="0"/>
          </a:p>
        </p:txBody>
      </p:sp>
      <p:sp>
        <p:nvSpPr>
          <p:cNvPr id="6" name="Textplatzhalter 3">
            <a:extLst>
              <a:ext uri="{FF2B5EF4-FFF2-40B4-BE49-F238E27FC236}">
                <a16:creationId xmlns:a16="http://schemas.microsoft.com/office/drawing/2014/main" id="{22A25713-A5A1-316E-C8EE-034427F076FA}"/>
              </a:ext>
            </a:extLst>
          </p:cNvPr>
          <p:cNvSpPr/>
          <p:nvPr/>
        </p:nvSpPr>
        <p:spPr bwMode="auto">
          <a:xfrm>
            <a:off x="2279576" y="2062800"/>
            <a:ext cx="9793088" cy="4750576"/>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buFont typeface="Arial" panose="020B0604020202020204" pitchFamily="34" charset="0"/>
              <a:buChar char="•"/>
            </a:pPr>
            <a:r>
              <a:rPr lang="de-DE" sz="2400" dirty="0" err="1">
                <a:solidFill>
                  <a:srgbClr val="C65913"/>
                </a:solidFill>
              </a:rPr>
              <a:t>KubA</a:t>
            </a:r>
            <a:r>
              <a:rPr lang="de-DE" sz="2400" dirty="0"/>
              <a:t> bezeichnet die </a:t>
            </a:r>
            <a:r>
              <a:rPr lang="de-DE" sz="2400" dirty="0">
                <a:solidFill>
                  <a:srgbClr val="C65913"/>
                </a:solidFill>
              </a:rPr>
              <a:t>k</a:t>
            </a:r>
            <a:r>
              <a:rPr lang="de-DE" sz="2400" dirty="0"/>
              <a:t>ompetenz- </a:t>
            </a:r>
            <a:r>
              <a:rPr lang="de-DE" sz="2400" dirty="0">
                <a:solidFill>
                  <a:srgbClr val="C65913"/>
                </a:solidFill>
              </a:rPr>
              <a:t>u</a:t>
            </a:r>
            <a:r>
              <a:rPr lang="de-DE" sz="2400" dirty="0"/>
              <a:t>nd </a:t>
            </a:r>
            <a:r>
              <a:rPr lang="de-DE" sz="2400" dirty="0" err="1">
                <a:solidFill>
                  <a:srgbClr val="C65913"/>
                </a:solidFill>
              </a:rPr>
              <a:t>b</a:t>
            </a:r>
            <a:r>
              <a:rPr lang="de-DE" sz="2400" dirty="0" err="1"/>
              <a:t>ewohnendenorientierte</a:t>
            </a:r>
            <a:r>
              <a:rPr lang="de-DE" sz="2400" dirty="0"/>
              <a:t> </a:t>
            </a:r>
            <a:r>
              <a:rPr lang="de-DE" sz="2400" dirty="0">
                <a:solidFill>
                  <a:srgbClr val="C65913"/>
                </a:solidFill>
              </a:rPr>
              <a:t>A</a:t>
            </a:r>
            <a:r>
              <a:rPr lang="de-DE" sz="2400" dirty="0"/>
              <a:t>rbeitsorganisation, in der pflegerische Aufgaben systematisch an den Kompetenzen der Mitarbeitenden sowie an den Bedarfen und Bedürfnissen der Bewohnenden ausgerichtet werden. Die </a:t>
            </a:r>
            <a:r>
              <a:rPr lang="de-DE" sz="2400" dirty="0" err="1"/>
              <a:t>KubA</a:t>
            </a:r>
            <a:r>
              <a:rPr lang="de-DE" sz="2400" dirty="0"/>
              <a:t> ist das Ziel der </a:t>
            </a:r>
            <a:r>
              <a:rPr lang="de-DE" sz="2400" dirty="0" err="1"/>
              <a:t>PeBeM</a:t>
            </a:r>
            <a:r>
              <a:rPr lang="de-DE" sz="2400" dirty="0"/>
              <a:t>-Umsetzung. </a:t>
            </a:r>
          </a:p>
          <a:p>
            <a:pPr marL="266700" lvl="1" indent="-266700">
              <a:spcBef>
                <a:spcPts val="1800"/>
              </a:spcBef>
              <a:buFont typeface="Arial" panose="020B0604020202020204" pitchFamily="34" charset="0"/>
              <a:buChar char="•"/>
              <a:defRPr/>
            </a:pPr>
            <a:r>
              <a:rPr lang="de-DE" sz="2400" dirty="0" err="1">
                <a:solidFill>
                  <a:srgbClr val="C65913"/>
                </a:solidFill>
              </a:rPr>
              <a:t>QubA</a:t>
            </a:r>
            <a:r>
              <a:rPr lang="de-DE" sz="2400" dirty="0">
                <a:solidFill>
                  <a:srgbClr val="C65913"/>
                </a:solidFill>
              </a:rPr>
              <a:t> </a:t>
            </a:r>
            <a:r>
              <a:rPr lang="de-DE" sz="2400" dirty="0"/>
              <a:t>stellt eine Vorstufe der </a:t>
            </a:r>
            <a:r>
              <a:rPr lang="de-DE" sz="2400" dirty="0" err="1"/>
              <a:t>KubA</a:t>
            </a:r>
            <a:r>
              <a:rPr lang="de-DE" sz="2400" dirty="0"/>
              <a:t> dar. Neben den Bedarfen und Bedürfnissen der Bewohnenden basiert die </a:t>
            </a:r>
            <a:r>
              <a:rPr lang="de-DE" sz="2400" dirty="0" err="1"/>
              <a:t>QubA</a:t>
            </a:r>
            <a:r>
              <a:rPr lang="de-DE" sz="2400" dirty="0"/>
              <a:t> auf den Qualifikationen der Mitarbeitenden. Sie dienst als Zwischenschritt auf dem Weg zu einer differenzierten Kompetenznutzung im Rahmen der </a:t>
            </a:r>
            <a:r>
              <a:rPr lang="de-DE" sz="2400" dirty="0" err="1"/>
              <a:t>KubA</a:t>
            </a:r>
            <a:r>
              <a:rPr lang="de-DE" sz="2400" dirty="0"/>
              <a:t>. </a:t>
            </a:r>
            <a:endParaRPr lang="de-DE" sz="2400" dirty="0">
              <a:solidFill>
                <a:srgbClr val="C65913"/>
              </a:solidFill>
            </a:endParaRPr>
          </a:p>
          <a:p>
            <a:pPr lvl="1">
              <a:lnSpc>
                <a:spcPct val="100000"/>
              </a:lnSpc>
              <a:spcBef>
                <a:spcPts val="1800"/>
              </a:spcBef>
              <a:buFont typeface="Arial" panose="020B0604020202020204" pitchFamily="34" charset="0"/>
              <a:buChar char="•"/>
              <a:defRPr/>
            </a:pPr>
            <a:endParaRPr sz="2400" dirty="0"/>
          </a:p>
          <a:p>
            <a:pPr marL="0" indent="0">
              <a:buNone/>
              <a:defRPr/>
            </a:pPr>
            <a:endParaRPr lang="de-DE" sz="2400" dirty="0"/>
          </a:p>
        </p:txBody>
      </p:sp>
    </p:spTree>
    <p:extLst>
      <p:ext uri="{BB962C8B-B14F-4D97-AF65-F5344CB8AC3E}">
        <p14:creationId xmlns:p14="http://schemas.microsoft.com/office/powerpoint/2010/main" val="966104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0A600-855B-E3B2-561A-34F39588A265}"/>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A0C94D7D-F826-AFE8-75F1-DFF0BE33B3D8}"/>
              </a:ext>
            </a:extLst>
          </p:cNvPr>
          <p:cNvSpPr/>
          <p:nvPr/>
        </p:nvSpPr>
        <p:spPr bwMode="auto">
          <a:xfrm>
            <a:off x="2279576" y="2062800"/>
            <a:ext cx="9066291" cy="4678568"/>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indent="-457200">
              <a:lnSpc>
                <a:spcPct val="100000"/>
              </a:lnSpc>
              <a:spcBef>
                <a:spcPts val="1800"/>
              </a:spcBef>
              <a:buFont typeface="+mj-lt"/>
              <a:buAutoNum type="arabicPeriod"/>
              <a:defRPr/>
            </a:pPr>
            <a:r>
              <a:rPr lang="de-DE" sz="2400" dirty="0"/>
              <a:t>Hintergrund</a:t>
            </a:r>
          </a:p>
          <a:p>
            <a:pPr marL="457200" indent="-457200">
              <a:lnSpc>
                <a:spcPct val="100000"/>
              </a:lnSpc>
              <a:spcBef>
                <a:spcPts val="1800"/>
              </a:spcBef>
              <a:buFont typeface="+mj-lt"/>
              <a:buAutoNum type="arabicPeriod"/>
              <a:defRPr/>
            </a:pPr>
            <a:r>
              <a:rPr lang="de-DE" sz="2400" dirty="0"/>
              <a:t>Projektziele und -design</a:t>
            </a:r>
          </a:p>
          <a:p>
            <a:pPr marL="457200" indent="-457200">
              <a:lnSpc>
                <a:spcPct val="100000"/>
              </a:lnSpc>
              <a:spcBef>
                <a:spcPts val="1800"/>
              </a:spcBef>
              <a:buFont typeface="+mj-lt"/>
              <a:buAutoNum type="arabicPeriod"/>
              <a:defRPr/>
            </a:pPr>
            <a:r>
              <a:rPr lang="de-DE" sz="2400" dirty="0"/>
              <a:t>Umsetzungskonzept</a:t>
            </a:r>
          </a:p>
          <a:p>
            <a:pPr marL="457200" indent="-457200">
              <a:lnSpc>
                <a:spcPct val="100000"/>
              </a:lnSpc>
              <a:spcBef>
                <a:spcPts val="1800"/>
              </a:spcBef>
              <a:buFont typeface="+mj-lt"/>
              <a:buAutoNum type="arabicPeriod"/>
              <a:defRPr/>
            </a:pPr>
            <a:r>
              <a:rPr lang="de-DE" sz="2400" dirty="0"/>
              <a:t>Projektdurchführung</a:t>
            </a:r>
          </a:p>
          <a:p>
            <a:pPr marL="457200" indent="-457200">
              <a:lnSpc>
                <a:spcPct val="100000"/>
              </a:lnSpc>
              <a:spcBef>
                <a:spcPts val="1800"/>
              </a:spcBef>
              <a:buFont typeface="+mj-lt"/>
              <a:buAutoNum type="arabicPeriod"/>
              <a:defRPr/>
            </a:pPr>
            <a:r>
              <a:rPr lang="de-DE" sz="2400" dirty="0"/>
              <a:t>Evaluationsergebnisse</a:t>
            </a:r>
          </a:p>
          <a:p>
            <a:pPr marL="457200" indent="-457200">
              <a:lnSpc>
                <a:spcPct val="100000"/>
              </a:lnSpc>
              <a:spcBef>
                <a:spcPts val="1800"/>
              </a:spcBef>
              <a:buFont typeface="+mj-lt"/>
              <a:buAutoNum type="arabicPeriod"/>
              <a:defRPr/>
            </a:pPr>
            <a:r>
              <a:rPr lang="de-DE" sz="2400" dirty="0"/>
              <a:t>Handreichung für den Rollout-Prozess</a:t>
            </a:r>
          </a:p>
          <a:p>
            <a:pPr marL="457200" indent="-457200">
              <a:lnSpc>
                <a:spcPct val="100000"/>
              </a:lnSpc>
              <a:spcBef>
                <a:spcPts val="1800"/>
              </a:spcBef>
              <a:buFont typeface="+mj-lt"/>
              <a:buAutoNum type="arabicPeriod"/>
              <a:defRPr/>
            </a:pPr>
            <a:r>
              <a:rPr lang="de-DE" sz="2400" dirty="0"/>
              <a:t>Algorithmus 2 </a:t>
            </a:r>
          </a:p>
          <a:p>
            <a:pPr marL="457200" indent="-457200">
              <a:lnSpc>
                <a:spcPct val="100000"/>
              </a:lnSpc>
              <a:spcBef>
                <a:spcPts val="1800"/>
              </a:spcBef>
              <a:buFont typeface="+mj-lt"/>
              <a:buAutoNum type="arabicPeriod"/>
              <a:defRPr/>
            </a:pPr>
            <a:r>
              <a:rPr lang="de-DE" sz="2400" dirty="0"/>
              <a:t>Resümee</a:t>
            </a:r>
            <a:endParaRPr sz="2400" dirty="0"/>
          </a:p>
          <a:p>
            <a:pPr marL="457200" indent="-457200">
              <a:lnSpc>
                <a:spcPct val="100000"/>
              </a:lnSpc>
              <a:spcBef>
                <a:spcPts val="1800"/>
              </a:spcBef>
              <a:buFont typeface="+mj-lt"/>
              <a:buAutoNum type="arabicPeriod"/>
              <a:defRPr/>
            </a:pPr>
            <a:endParaRPr dirty="0"/>
          </a:p>
          <a:p>
            <a:pPr marL="0" indent="0">
              <a:buNone/>
              <a:defRPr/>
            </a:pPr>
            <a:endParaRPr lang="de-DE" sz="2400" dirty="0"/>
          </a:p>
        </p:txBody>
      </p:sp>
      <p:sp>
        <p:nvSpPr>
          <p:cNvPr id="3" name="Textplatzhalter 3">
            <a:extLst>
              <a:ext uri="{FF2B5EF4-FFF2-40B4-BE49-F238E27FC236}">
                <a16:creationId xmlns:a16="http://schemas.microsoft.com/office/drawing/2014/main" id="{6C6C2B84-289E-4276-A9FA-8C2A511F7F85}"/>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Agenda</a:t>
            </a:r>
          </a:p>
          <a:p>
            <a:pPr marL="0" indent="0">
              <a:buNone/>
              <a:defRPr/>
            </a:pPr>
            <a:endParaRPr lang="de-DE" sz="2400" dirty="0"/>
          </a:p>
        </p:txBody>
      </p:sp>
    </p:spTree>
    <p:extLst>
      <p:ext uri="{BB962C8B-B14F-4D97-AF65-F5344CB8AC3E}">
        <p14:creationId xmlns:p14="http://schemas.microsoft.com/office/powerpoint/2010/main" val="974282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3. Umsetzungskonzept</a:t>
            </a:r>
            <a:endParaRPr lang="de-DE" sz="2400" dirty="0"/>
          </a:p>
        </p:txBody>
      </p:sp>
      <p:sp>
        <p:nvSpPr>
          <p:cNvPr id="19" name="Rectangle 4">
            <a:extLst>
              <a:ext uri="{FF2B5EF4-FFF2-40B4-BE49-F238E27FC236}">
                <a16:creationId xmlns:a16="http://schemas.microsoft.com/office/drawing/2014/main" id="{050B7F39-74CC-43B7-B405-CA47F8F98099}"/>
              </a:ext>
            </a:extLst>
          </p:cNvPr>
          <p:cNvSpPr txBox="1">
            <a:spLocks noChangeArrowheads="1"/>
          </p:cNvSpPr>
          <p:nvPr/>
        </p:nvSpPr>
        <p:spPr bwMode="gray">
          <a:xfrm>
            <a:off x="2387112" y="1834077"/>
            <a:ext cx="4550559" cy="2834543"/>
          </a:xfrm>
          <a:prstGeom prst="rect">
            <a:avLst/>
          </a:prstGeom>
          <a:ln>
            <a:noFill/>
          </a:ln>
        </p:spPr>
        <p:txBody>
          <a:bodyPr vert="horz" lIns="0" tIns="0" rIns="0" bIns="0" rtlCol="0" anchor="t" anchorCtr="0">
            <a:noAutofit/>
          </a:bodyPr>
          <a:lstStyle>
            <a:lvl1pPr marL="0" indent="0" algn="l" defTabSz="914400">
              <a:lnSpc>
                <a:spcPct val="100000"/>
              </a:lnSpc>
              <a:spcBef>
                <a:spcPts val="0"/>
              </a:spcBef>
              <a:buFont typeface="Wingdings 3"/>
              <a:buNone/>
              <a:defRPr sz="2400" spc="50">
                <a:solidFill>
                  <a:schemeClr val="tx1"/>
                </a:solidFill>
                <a:latin typeface="+mn-lt"/>
                <a:ea typeface="+mn-ea"/>
                <a:cs typeface="+mn-cs"/>
              </a:defRPr>
            </a:lvl1pPr>
            <a:lvl2pPr marL="457200" indent="0" algn="ctr" defTabSz="914400">
              <a:lnSpc>
                <a:spcPct val="113999"/>
              </a:lnSpc>
              <a:spcBef>
                <a:spcPts val="0"/>
              </a:spcBef>
              <a:buFont typeface="Arial"/>
              <a:buNone/>
              <a:defRPr sz="2000" spc="30">
                <a:solidFill>
                  <a:schemeClr val="tx1"/>
                </a:solidFill>
                <a:latin typeface="+mn-lt"/>
                <a:ea typeface="+mn-ea"/>
                <a:cs typeface="+mn-cs"/>
              </a:defRPr>
            </a:lvl2pPr>
            <a:lvl3pPr marL="914400" indent="0" algn="ctr" defTabSz="914400">
              <a:lnSpc>
                <a:spcPct val="113999"/>
              </a:lnSpc>
              <a:spcBef>
                <a:spcPts val="0"/>
              </a:spcBef>
              <a:buFont typeface="Arial"/>
              <a:buNone/>
              <a:defRPr sz="1800" spc="30">
                <a:solidFill>
                  <a:schemeClr val="tx1"/>
                </a:solidFill>
                <a:latin typeface="+mn-lt"/>
                <a:ea typeface="+mn-ea"/>
                <a:cs typeface="+mn-cs"/>
              </a:defRPr>
            </a:lvl3pPr>
            <a:lvl4pPr marL="1371600" indent="0" algn="ctr" defTabSz="914400">
              <a:lnSpc>
                <a:spcPct val="113999"/>
              </a:lnSpc>
              <a:spcBef>
                <a:spcPts val="0"/>
              </a:spcBef>
              <a:buFont typeface="Arial"/>
              <a:buNone/>
              <a:defRPr sz="1600" spc="30">
                <a:solidFill>
                  <a:schemeClr val="tx1"/>
                </a:solidFill>
                <a:latin typeface="+mn-lt"/>
                <a:ea typeface="+mn-ea"/>
                <a:cs typeface="+mn-cs"/>
              </a:defRPr>
            </a:lvl4pPr>
            <a:lvl5pPr marL="1828800" indent="0" algn="ctr" defTabSz="914400">
              <a:lnSpc>
                <a:spcPct val="113999"/>
              </a:lnSpc>
              <a:spcBef>
                <a:spcPts val="0"/>
              </a:spcBef>
              <a:buFont typeface="Arial"/>
              <a:buNone/>
              <a:defRPr sz="1600" spc="30">
                <a:solidFill>
                  <a:schemeClr val="tx1"/>
                </a:solidFill>
                <a:latin typeface="+mn-l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marL="457200" indent="-457200">
              <a:buFont typeface="Wingdings 3"/>
              <a:buAutoNum type="alphaUcPeriod"/>
            </a:pPr>
            <a:r>
              <a:rPr lang="de-DE" b="1" dirty="0">
                <a:sym typeface="Wingdings" panose="05000000000000000000" pitchFamily="2" charset="2"/>
              </a:rPr>
              <a:t>Kompetenzorientierte </a:t>
            </a:r>
            <a:br>
              <a:rPr lang="de-DE" b="1" dirty="0">
                <a:sym typeface="Wingdings" panose="05000000000000000000" pitchFamily="2" charset="2"/>
              </a:rPr>
            </a:br>
            <a:r>
              <a:rPr lang="de-DE" b="1" dirty="0">
                <a:sym typeface="Wingdings" panose="05000000000000000000" pitchFamily="2" charset="2"/>
              </a:rPr>
              <a:t>Leistungserbringung</a:t>
            </a:r>
          </a:p>
          <a:p>
            <a:pPr marL="857250" lvl="1" indent="-319088" algn="l">
              <a:buFont typeface="Arial" panose="020B0604020202020204" pitchFamily="34" charset="0"/>
              <a:buChar char="•"/>
            </a:pPr>
            <a:r>
              <a:rPr lang="de-DE" sz="1800" dirty="0">
                <a:sym typeface="Wingdings" panose="05000000000000000000" pitchFamily="2" charset="2"/>
              </a:rPr>
              <a:t>Zuordnung von Qualifikations-niveaus zu geplanten Maßnahmen</a:t>
            </a:r>
          </a:p>
          <a:p>
            <a:pPr marL="857250" lvl="1" indent="-319088" algn="l">
              <a:buFont typeface="Arial" panose="020B0604020202020204" pitchFamily="34" charset="0"/>
              <a:buChar char="•"/>
            </a:pPr>
            <a:r>
              <a:rPr lang="de-DE" sz="1800" dirty="0">
                <a:sym typeface="Wingdings" panose="05000000000000000000" pitchFamily="2" charset="2"/>
              </a:rPr>
              <a:t>Qualifikations- und kompetenz-orientierte Arbeitsorganisation</a:t>
            </a:r>
          </a:p>
          <a:p>
            <a:pPr marL="857250" lvl="1" indent="-319088" algn="l">
              <a:buFont typeface="Arial" panose="020B0604020202020204" pitchFamily="34" charset="0"/>
              <a:buChar char="•"/>
            </a:pPr>
            <a:r>
              <a:rPr lang="de-DE" sz="1800" dirty="0">
                <a:sym typeface="Wingdings" panose="05000000000000000000" pitchFamily="2" charset="2"/>
              </a:rPr>
              <a:t>unter Berücksichtigung von Bezugspflegekonzepten</a:t>
            </a:r>
            <a:r>
              <a:rPr lang="de-DE" b="1" dirty="0">
                <a:sym typeface="Wingdings" panose="05000000000000000000" pitchFamily="2" charset="2"/>
              </a:rPr>
              <a:t> </a:t>
            </a:r>
          </a:p>
        </p:txBody>
      </p:sp>
      <p:sp>
        <p:nvSpPr>
          <p:cNvPr id="20" name="Rectangle 4">
            <a:extLst>
              <a:ext uri="{FF2B5EF4-FFF2-40B4-BE49-F238E27FC236}">
                <a16:creationId xmlns:a16="http://schemas.microsoft.com/office/drawing/2014/main" id="{AE6824C4-5F2B-4145-9003-14BE68D5F630}"/>
              </a:ext>
            </a:extLst>
          </p:cNvPr>
          <p:cNvSpPr txBox="1">
            <a:spLocks noChangeArrowheads="1"/>
          </p:cNvSpPr>
          <p:nvPr/>
        </p:nvSpPr>
        <p:spPr bwMode="auto">
          <a:xfrm>
            <a:off x="7320136" y="2636648"/>
            <a:ext cx="4673019" cy="900900"/>
          </a:xfrm>
          <a:prstGeom prst="rect">
            <a:avLst/>
          </a:prstGeom>
          <a:noFill/>
          <a:ln w="9525">
            <a:noFill/>
            <a:miter lim="800000"/>
            <a:headEnd/>
            <a:tailEnd/>
          </a:ln>
        </p:spPr>
        <p:txBody>
          <a:bodyPr vert="horz" wrap="square" lIns="91436" tIns="45719" rIns="91436" bIns="45719" numCol="1" anchor="t" anchorCtr="0" compatLnSpc="1">
            <a:prstTxWarp prst="textNoShape">
              <a:avLst/>
            </a:prstTxWarp>
            <a:noAutofit/>
          </a:bodyPr>
          <a:lstStyle>
            <a:lvl1pPr marL="342900" indent="-342900" algn="l" rtl="0" eaLnBrk="0" fontAlgn="base" hangingPunct="0">
              <a:spcBef>
                <a:spcPts val="1800"/>
              </a:spcBef>
              <a:spcAft>
                <a:spcPct val="0"/>
              </a:spcAft>
              <a:buChar char="•"/>
              <a:defRPr sz="2400">
                <a:solidFill>
                  <a:schemeClr val="tx1"/>
                </a:solidFill>
                <a:latin typeface="+mn-lt"/>
                <a:ea typeface="+mn-ea"/>
                <a:cs typeface="+mn-cs"/>
              </a:defRPr>
            </a:lvl1pPr>
            <a:lvl2pPr marL="742950" indent="-285750" algn="l" rtl="0" eaLnBrk="0" fontAlgn="base" hangingPunct="0">
              <a:spcBef>
                <a:spcPts val="600"/>
              </a:spcBef>
              <a:spcAft>
                <a:spcPct val="0"/>
              </a:spcAft>
              <a:buChar char="–"/>
              <a:defRPr sz="2000">
                <a:solidFill>
                  <a:schemeClr val="tx1"/>
                </a:solidFill>
                <a:latin typeface="+mn-lt"/>
              </a:defRPr>
            </a:lvl2pPr>
            <a:lvl3pPr marL="1143000" indent="-228600" algn="l" rtl="0" eaLnBrk="0" fontAlgn="base" hangingPunct="0">
              <a:spcBef>
                <a:spcPts val="0"/>
              </a:spcBef>
              <a:spcAft>
                <a:spcPct val="0"/>
              </a:spcAft>
              <a:buChar char="•"/>
              <a:defRPr>
                <a:solidFill>
                  <a:schemeClr val="tx1"/>
                </a:solidFill>
                <a:latin typeface="+mn-lt"/>
              </a:defRPr>
            </a:lvl3pPr>
            <a:lvl4pPr marL="1562100" indent="-228600" algn="l" rtl="0" eaLnBrk="0" fontAlgn="base" hangingPunct="0">
              <a:spcBef>
                <a:spcPts val="0"/>
              </a:spcBef>
              <a:spcAft>
                <a:spcPct val="0"/>
              </a:spcAft>
              <a:buChar char="–"/>
              <a:defRPr sz="1600">
                <a:solidFill>
                  <a:schemeClr val="tx1"/>
                </a:solidFill>
                <a:latin typeface="+mn-lt"/>
              </a:defRPr>
            </a:lvl4pPr>
            <a:lvl5pPr marL="1981200" indent="-228600" algn="l" rtl="0" eaLnBrk="0" fontAlgn="base" hangingPunct="0">
              <a:spcBef>
                <a:spcPts val="0"/>
              </a:spcBef>
              <a:spcAft>
                <a:spcPct val="0"/>
              </a:spcAft>
              <a:buChar char="»"/>
              <a:defRPr sz="1600">
                <a:solidFill>
                  <a:schemeClr val="tx1"/>
                </a:solidFill>
                <a:latin typeface="+mn-lt"/>
              </a:defRPr>
            </a:lvl5pPr>
            <a:lvl6pPr marL="2438400" indent="-228600" algn="l" rtl="0" eaLnBrk="0" fontAlgn="base" hangingPunct="0">
              <a:spcBef>
                <a:spcPct val="20000"/>
              </a:spcBef>
              <a:spcAft>
                <a:spcPct val="0"/>
              </a:spcAft>
              <a:buChar char="»"/>
              <a:defRPr sz="1600">
                <a:solidFill>
                  <a:schemeClr val="tx1"/>
                </a:solidFill>
                <a:latin typeface="+mn-lt"/>
              </a:defRPr>
            </a:lvl6pPr>
            <a:lvl7pPr marL="2895600" indent="-228600" algn="l" rtl="0" eaLnBrk="0" fontAlgn="base" hangingPunct="0">
              <a:spcBef>
                <a:spcPct val="20000"/>
              </a:spcBef>
              <a:spcAft>
                <a:spcPct val="0"/>
              </a:spcAft>
              <a:buChar char="»"/>
              <a:defRPr sz="1600">
                <a:solidFill>
                  <a:schemeClr val="tx1"/>
                </a:solidFill>
                <a:latin typeface="+mn-lt"/>
              </a:defRPr>
            </a:lvl7pPr>
            <a:lvl8pPr marL="3352800" indent="-228600" algn="l" rtl="0" eaLnBrk="0" fontAlgn="base" hangingPunct="0">
              <a:spcBef>
                <a:spcPct val="20000"/>
              </a:spcBef>
              <a:spcAft>
                <a:spcPct val="0"/>
              </a:spcAft>
              <a:buChar char="»"/>
              <a:defRPr sz="1600">
                <a:solidFill>
                  <a:schemeClr val="tx1"/>
                </a:solidFill>
                <a:latin typeface="+mn-lt"/>
              </a:defRPr>
            </a:lvl8pPr>
            <a:lvl9pPr marL="3810000" indent="-228600" algn="l" rtl="0" eaLnBrk="0" fontAlgn="base" hangingPunct="0">
              <a:spcBef>
                <a:spcPct val="20000"/>
              </a:spcBef>
              <a:spcAft>
                <a:spcPct val="0"/>
              </a:spcAft>
              <a:buChar char="»"/>
              <a:defRPr sz="1600">
                <a:solidFill>
                  <a:schemeClr val="tx1"/>
                </a:solidFill>
                <a:latin typeface="+mn-lt"/>
              </a:defRPr>
            </a:lvl9pPr>
          </a:lstStyle>
          <a:p>
            <a:pPr marL="0" indent="0">
              <a:buNone/>
            </a:pPr>
            <a:r>
              <a:rPr lang="de-DE" kern="0" dirty="0">
                <a:sym typeface="Wingdings" panose="05000000000000000000" pitchFamily="2" charset="2"/>
              </a:rPr>
              <a:t>Kann bei jeder Personalmenge und bei jedem Personalmix optimiert werden</a:t>
            </a:r>
          </a:p>
          <a:p>
            <a:pPr>
              <a:buFont typeface="Wingdings" panose="05000000000000000000" pitchFamily="2" charset="2"/>
              <a:buChar char="Ø"/>
            </a:pPr>
            <a:endParaRPr lang="de-DE" kern="0" dirty="0">
              <a:sym typeface="Wingdings" panose="05000000000000000000" pitchFamily="2" charset="2"/>
            </a:endParaRPr>
          </a:p>
          <a:p>
            <a:pPr marL="0" indent="0">
              <a:spcBef>
                <a:spcPts val="4200"/>
              </a:spcBef>
              <a:buNone/>
            </a:pPr>
            <a:endParaRPr lang="de-DE" kern="0" dirty="0">
              <a:sym typeface="Wingdings" panose="05000000000000000000" pitchFamily="2" charset="2"/>
            </a:endParaRPr>
          </a:p>
        </p:txBody>
      </p:sp>
      <p:sp>
        <p:nvSpPr>
          <p:cNvPr id="21" name="Geschweifte Klammer rechts 20">
            <a:extLst>
              <a:ext uri="{FF2B5EF4-FFF2-40B4-BE49-F238E27FC236}">
                <a16:creationId xmlns:a16="http://schemas.microsoft.com/office/drawing/2014/main" id="{9F572BF7-F0FB-498B-919D-8D5D4F3E6B28}"/>
              </a:ext>
            </a:extLst>
          </p:cNvPr>
          <p:cNvSpPr/>
          <p:nvPr/>
        </p:nvSpPr>
        <p:spPr bwMode="auto">
          <a:xfrm>
            <a:off x="6937671" y="1949580"/>
            <a:ext cx="242047" cy="2602006"/>
          </a:xfrm>
          <a:prstGeom prst="rightBrac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2800" b="0" i="0" u="none" strike="noStrike" cap="none" normalizeH="0" baseline="0">
              <a:ln>
                <a:noFill/>
              </a:ln>
              <a:solidFill>
                <a:schemeClr val="accent2"/>
              </a:solidFill>
              <a:effectLst/>
              <a:latin typeface="Arial" charset="0"/>
            </a:endParaRPr>
          </a:p>
        </p:txBody>
      </p:sp>
      <p:sp>
        <p:nvSpPr>
          <p:cNvPr id="22" name="Geschweifte Klammer rechts 21">
            <a:extLst>
              <a:ext uri="{FF2B5EF4-FFF2-40B4-BE49-F238E27FC236}">
                <a16:creationId xmlns:a16="http://schemas.microsoft.com/office/drawing/2014/main" id="{1696FD95-7D3E-4B0E-83F2-0A5BB6CD378F}"/>
              </a:ext>
            </a:extLst>
          </p:cNvPr>
          <p:cNvSpPr/>
          <p:nvPr/>
        </p:nvSpPr>
        <p:spPr bwMode="auto">
          <a:xfrm>
            <a:off x="6937670" y="4782592"/>
            <a:ext cx="242047" cy="981356"/>
          </a:xfrm>
          <a:prstGeom prst="rightBrac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2800" b="0" i="0" u="none" strike="noStrike" cap="none" normalizeH="0" baseline="0">
              <a:ln>
                <a:noFill/>
              </a:ln>
              <a:solidFill>
                <a:schemeClr val="accent2"/>
              </a:solidFill>
              <a:effectLst/>
              <a:latin typeface="Arial" charset="0"/>
            </a:endParaRPr>
          </a:p>
        </p:txBody>
      </p:sp>
      <p:sp>
        <p:nvSpPr>
          <p:cNvPr id="23" name="Geschweifte Klammer rechts 22">
            <a:extLst>
              <a:ext uri="{FF2B5EF4-FFF2-40B4-BE49-F238E27FC236}">
                <a16:creationId xmlns:a16="http://schemas.microsoft.com/office/drawing/2014/main" id="{BB942FC7-ABE4-495A-A0C8-7B75BB7E0BF1}"/>
              </a:ext>
            </a:extLst>
          </p:cNvPr>
          <p:cNvSpPr/>
          <p:nvPr/>
        </p:nvSpPr>
        <p:spPr bwMode="auto">
          <a:xfrm>
            <a:off x="6937670" y="6098716"/>
            <a:ext cx="242047" cy="687195"/>
          </a:xfrm>
          <a:prstGeom prst="rightBrac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2800" b="0" i="0" u="none" strike="noStrike" cap="none" normalizeH="0" baseline="0">
              <a:ln>
                <a:noFill/>
              </a:ln>
              <a:solidFill>
                <a:schemeClr val="accent2"/>
              </a:solidFill>
              <a:effectLst/>
              <a:latin typeface="Arial" charset="0"/>
            </a:endParaRPr>
          </a:p>
        </p:txBody>
      </p:sp>
      <p:sp>
        <p:nvSpPr>
          <p:cNvPr id="24" name="Rectangle 4">
            <a:extLst>
              <a:ext uri="{FF2B5EF4-FFF2-40B4-BE49-F238E27FC236}">
                <a16:creationId xmlns:a16="http://schemas.microsoft.com/office/drawing/2014/main" id="{D6572B3A-0629-4186-91CB-27454681E6AB}"/>
              </a:ext>
            </a:extLst>
          </p:cNvPr>
          <p:cNvSpPr txBox="1">
            <a:spLocks noChangeArrowheads="1"/>
          </p:cNvSpPr>
          <p:nvPr/>
        </p:nvSpPr>
        <p:spPr bwMode="auto">
          <a:xfrm>
            <a:off x="7392144" y="4668620"/>
            <a:ext cx="3879476" cy="1430096"/>
          </a:xfrm>
          <a:prstGeom prst="rect">
            <a:avLst/>
          </a:prstGeom>
          <a:noFill/>
          <a:ln w="9525">
            <a:noFill/>
            <a:miter lim="800000"/>
            <a:headEnd/>
            <a:tailEnd/>
          </a:ln>
        </p:spPr>
        <p:txBody>
          <a:bodyPr vert="horz" wrap="square" lIns="91436" tIns="45719" rIns="91436" bIns="45719" numCol="1" anchor="t" anchorCtr="0" compatLnSpc="1">
            <a:prstTxWarp prst="textNoShape">
              <a:avLst/>
            </a:prstTxWarp>
            <a:noAutofit/>
          </a:bodyPr>
          <a:lstStyle>
            <a:lvl1pPr marL="342900" indent="-342900" algn="l" rtl="0" eaLnBrk="0" fontAlgn="base" hangingPunct="0">
              <a:spcBef>
                <a:spcPts val="1800"/>
              </a:spcBef>
              <a:spcAft>
                <a:spcPct val="0"/>
              </a:spcAft>
              <a:buChar char="•"/>
              <a:defRPr sz="2400">
                <a:solidFill>
                  <a:schemeClr val="tx1"/>
                </a:solidFill>
                <a:latin typeface="+mn-lt"/>
                <a:ea typeface="+mn-ea"/>
                <a:cs typeface="+mn-cs"/>
              </a:defRPr>
            </a:lvl1pPr>
            <a:lvl2pPr marL="742950" indent="-285750" algn="l" rtl="0" eaLnBrk="0" fontAlgn="base" hangingPunct="0">
              <a:spcBef>
                <a:spcPts val="600"/>
              </a:spcBef>
              <a:spcAft>
                <a:spcPct val="0"/>
              </a:spcAft>
              <a:buChar char="–"/>
              <a:defRPr sz="2000">
                <a:solidFill>
                  <a:schemeClr val="tx1"/>
                </a:solidFill>
                <a:latin typeface="+mn-lt"/>
              </a:defRPr>
            </a:lvl2pPr>
            <a:lvl3pPr marL="1143000" indent="-228600" algn="l" rtl="0" eaLnBrk="0" fontAlgn="base" hangingPunct="0">
              <a:spcBef>
                <a:spcPts val="0"/>
              </a:spcBef>
              <a:spcAft>
                <a:spcPct val="0"/>
              </a:spcAft>
              <a:buChar char="•"/>
              <a:defRPr>
                <a:solidFill>
                  <a:schemeClr val="tx1"/>
                </a:solidFill>
                <a:latin typeface="+mn-lt"/>
              </a:defRPr>
            </a:lvl3pPr>
            <a:lvl4pPr marL="1562100" indent="-228600" algn="l" rtl="0" eaLnBrk="0" fontAlgn="base" hangingPunct="0">
              <a:spcBef>
                <a:spcPts val="0"/>
              </a:spcBef>
              <a:spcAft>
                <a:spcPct val="0"/>
              </a:spcAft>
              <a:buChar char="–"/>
              <a:defRPr sz="1600">
                <a:solidFill>
                  <a:schemeClr val="tx1"/>
                </a:solidFill>
                <a:latin typeface="+mn-lt"/>
              </a:defRPr>
            </a:lvl4pPr>
            <a:lvl5pPr marL="1981200" indent="-228600" algn="l" rtl="0" eaLnBrk="0" fontAlgn="base" hangingPunct="0">
              <a:spcBef>
                <a:spcPts val="0"/>
              </a:spcBef>
              <a:spcAft>
                <a:spcPct val="0"/>
              </a:spcAft>
              <a:buChar char="»"/>
              <a:defRPr sz="1600">
                <a:solidFill>
                  <a:schemeClr val="tx1"/>
                </a:solidFill>
                <a:latin typeface="+mn-lt"/>
              </a:defRPr>
            </a:lvl5pPr>
            <a:lvl6pPr marL="2438400" indent="-228600" algn="l" rtl="0" eaLnBrk="0" fontAlgn="base" hangingPunct="0">
              <a:spcBef>
                <a:spcPct val="20000"/>
              </a:spcBef>
              <a:spcAft>
                <a:spcPct val="0"/>
              </a:spcAft>
              <a:buChar char="»"/>
              <a:defRPr sz="1600">
                <a:solidFill>
                  <a:schemeClr val="tx1"/>
                </a:solidFill>
                <a:latin typeface="+mn-lt"/>
              </a:defRPr>
            </a:lvl6pPr>
            <a:lvl7pPr marL="2895600" indent="-228600" algn="l" rtl="0" eaLnBrk="0" fontAlgn="base" hangingPunct="0">
              <a:spcBef>
                <a:spcPct val="20000"/>
              </a:spcBef>
              <a:spcAft>
                <a:spcPct val="0"/>
              </a:spcAft>
              <a:buChar char="»"/>
              <a:defRPr sz="1600">
                <a:solidFill>
                  <a:schemeClr val="tx1"/>
                </a:solidFill>
                <a:latin typeface="+mn-lt"/>
              </a:defRPr>
            </a:lvl7pPr>
            <a:lvl8pPr marL="3352800" indent="-228600" algn="l" rtl="0" eaLnBrk="0" fontAlgn="base" hangingPunct="0">
              <a:spcBef>
                <a:spcPct val="20000"/>
              </a:spcBef>
              <a:spcAft>
                <a:spcPct val="0"/>
              </a:spcAft>
              <a:buChar char="»"/>
              <a:defRPr sz="1600">
                <a:solidFill>
                  <a:schemeClr val="tx1"/>
                </a:solidFill>
                <a:latin typeface="+mn-lt"/>
              </a:defRPr>
            </a:lvl8pPr>
            <a:lvl9pPr marL="3810000" indent="-228600" algn="l" rtl="0" eaLnBrk="0" fontAlgn="base" hangingPunct="0">
              <a:spcBef>
                <a:spcPct val="20000"/>
              </a:spcBef>
              <a:spcAft>
                <a:spcPct val="0"/>
              </a:spcAft>
              <a:buChar char="»"/>
              <a:defRPr sz="1600">
                <a:solidFill>
                  <a:schemeClr val="tx1"/>
                </a:solidFill>
                <a:latin typeface="+mn-lt"/>
              </a:defRPr>
            </a:lvl9pPr>
          </a:lstStyle>
          <a:p>
            <a:pPr marL="0" indent="0">
              <a:spcBef>
                <a:spcPts val="4200"/>
              </a:spcBef>
              <a:buNone/>
            </a:pPr>
            <a:r>
              <a:rPr lang="de-DE" kern="0" dirty="0">
                <a:sym typeface="Wingdings" panose="05000000000000000000" pitchFamily="2" charset="2"/>
              </a:rPr>
              <a:t>„Mengenzuschläge“ </a:t>
            </a:r>
            <a:br>
              <a:rPr lang="de-DE" kern="0" dirty="0">
                <a:sym typeface="Wingdings" panose="05000000000000000000" pitchFamily="2" charset="2"/>
              </a:rPr>
            </a:br>
            <a:r>
              <a:rPr lang="de-DE" kern="0" dirty="0">
                <a:sym typeface="Wingdings" panose="05000000000000000000" pitchFamily="2" charset="2"/>
              </a:rPr>
              <a:t>erfordern Mehr-personalisierung </a:t>
            </a:r>
          </a:p>
        </p:txBody>
      </p:sp>
      <p:sp>
        <p:nvSpPr>
          <p:cNvPr id="25" name="Rectangle 4">
            <a:extLst>
              <a:ext uri="{FF2B5EF4-FFF2-40B4-BE49-F238E27FC236}">
                <a16:creationId xmlns:a16="http://schemas.microsoft.com/office/drawing/2014/main" id="{25A96BC3-4198-418F-8EAF-885AD63DC696}"/>
              </a:ext>
            </a:extLst>
          </p:cNvPr>
          <p:cNvSpPr txBox="1">
            <a:spLocks noChangeArrowheads="1"/>
          </p:cNvSpPr>
          <p:nvPr/>
        </p:nvSpPr>
        <p:spPr bwMode="auto">
          <a:xfrm>
            <a:off x="7392144" y="6012833"/>
            <a:ext cx="3879476" cy="894405"/>
          </a:xfrm>
          <a:prstGeom prst="rect">
            <a:avLst/>
          </a:prstGeom>
          <a:noFill/>
          <a:ln w="9525">
            <a:noFill/>
            <a:miter lim="800000"/>
            <a:headEnd/>
            <a:tailEnd/>
          </a:ln>
        </p:spPr>
        <p:txBody>
          <a:bodyPr vert="horz" wrap="square" lIns="91436" tIns="45719" rIns="91436" bIns="45719" numCol="1" anchor="t" anchorCtr="0" compatLnSpc="1">
            <a:prstTxWarp prst="textNoShape">
              <a:avLst/>
            </a:prstTxWarp>
            <a:noAutofit/>
          </a:bodyPr>
          <a:lstStyle>
            <a:lvl1pPr marL="342900" indent="-342900" algn="l" rtl="0" eaLnBrk="0" fontAlgn="base" hangingPunct="0">
              <a:spcBef>
                <a:spcPts val="1800"/>
              </a:spcBef>
              <a:spcAft>
                <a:spcPct val="0"/>
              </a:spcAft>
              <a:buChar char="•"/>
              <a:defRPr sz="2400">
                <a:solidFill>
                  <a:schemeClr val="tx1"/>
                </a:solidFill>
                <a:latin typeface="+mn-lt"/>
                <a:ea typeface="+mn-ea"/>
                <a:cs typeface="+mn-cs"/>
              </a:defRPr>
            </a:lvl1pPr>
            <a:lvl2pPr marL="742950" indent="-285750" algn="l" rtl="0" eaLnBrk="0" fontAlgn="base" hangingPunct="0">
              <a:spcBef>
                <a:spcPts val="600"/>
              </a:spcBef>
              <a:spcAft>
                <a:spcPct val="0"/>
              </a:spcAft>
              <a:buChar char="–"/>
              <a:defRPr sz="2000">
                <a:solidFill>
                  <a:schemeClr val="tx1"/>
                </a:solidFill>
                <a:latin typeface="+mn-lt"/>
              </a:defRPr>
            </a:lvl2pPr>
            <a:lvl3pPr marL="1143000" indent="-228600" algn="l" rtl="0" eaLnBrk="0" fontAlgn="base" hangingPunct="0">
              <a:spcBef>
                <a:spcPts val="0"/>
              </a:spcBef>
              <a:spcAft>
                <a:spcPct val="0"/>
              </a:spcAft>
              <a:buChar char="•"/>
              <a:defRPr>
                <a:solidFill>
                  <a:schemeClr val="tx1"/>
                </a:solidFill>
                <a:latin typeface="+mn-lt"/>
              </a:defRPr>
            </a:lvl3pPr>
            <a:lvl4pPr marL="1562100" indent="-228600" algn="l" rtl="0" eaLnBrk="0" fontAlgn="base" hangingPunct="0">
              <a:spcBef>
                <a:spcPts val="0"/>
              </a:spcBef>
              <a:spcAft>
                <a:spcPct val="0"/>
              </a:spcAft>
              <a:buChar char="–"/>
              <a:defRPr sz="1600">
                <a:solidFill>
                  <a:schemeClr val="tx1"/>
                </a:solidFill>
                <a:latin typeface="+mn-lt"/>
              </a:defRPr>
            </a:lvl4pPr>
            <a:lvl5pPr marL="1981200" indent="-228600" algn="l" rtl="0" eaLnBrk="0" fontAlgn="base" hangingPunct="0">
              <a:spcBef>
                <a:spcPts val="0"/>
              </a:spcBef>
              <a:spcAft>
                <a:spcPct val="0"/>
              </a:spcAft>
              <a:buChar char="»"/>
              <a:defRPr sz="1600">
                <a:solidFill>
                  <a:schemeClr val="tx1"/>
                </a:solidFill>
                <a:latin typeface="+mn-lt"/>
              </a:defRPr>
            </a:lvl5pPr>
            <a:lvl6pPr marL="2438400" indent="-228600" algn="l" rtl="0" eaLnBrk="0" fontAlgn="base" hangingPunct="0">
              <a:spcBef>
                <a:spcPct val="20000"/>
              </a:spcBef>
              <a:spcAft>
                <a:spcPct val="0"/>
              </a:spcAft>
              <a:buChar char="»"/>
              <a:defRPr sz="1600">
                <a:solidFill>
                  <a:schemeClr val="tx1"/>
                </a:solidFill>
                <a:latin typeface="+mn-lt"/>
              </a:defRPr>
            </a:lvl6pPr>
            <a:lvl7pPr marL="2895600" indent="-228600" algn="l" rtl="0" eaLnBrk="0" fontAlgn="base" hangingPunct="0">
              <a:spcBef>
                <a:spcPct val="20000"/>
              </a:spcBef>
              <a:spcAft>
                <a:spcPct val="0"/>
              </a:spcAft>
              <a:buChar char="»"/>
              <a:defRPr sz="1600">
                <a:solidFill>
                  <a:schemeClr val="tx1"/>
                </a:solidFill>
                <a:latin typeface="+mn-lt"/>
              </a:defRPr>
            </a:lvl7pPr>
            <a:lvl8pPr marL="3352800" indent="-228600" algn="l" rtl="0" eaLnBrk="0" fontAlgn="base" hangingPunct="0">
              <a:spcBef>
                <a:spcPct val="20000"/>
              </a:spcBef>
              <a:spcAft>
                <a:spcPct val="0"/>
              </a:spcAft>
              <a:buChar char="»"/>
              <a:defRPr sz="1600">
                <a:solidFill>
                  <a:schemeClr val="tx1"/>
                </a:solidFill>
                <a:latin typeface="+mn-lt"/>
              </a:defRPr>
            </a:lvl8pPr>
            <a:lvl9pPr marL="3810000" indent="-228600" algn="l" rtl="0" eaLnBrk="0" fontAlgn="base" hangingPunct="0">
              <a:spcBef>
                <a:spcPct val="20000"/>
              </a:spcBef>
              <a:spcAft>
                <a:spcPct val="0"/>
              </a:spcAft>
              <a:buChar char="»"/>
              <a:defRPr sz="1600">
                <a:solidFill>
                  <a:schemeClr val="tx1"/>
                </a:solidFill>
                <a:latin typeface="+mn-lt"/>
              </a:defRPr>
            </a:lvl9pPr>
          </a:lstStyle>
          <a:p>
            <a:pPr marL="0" indent="0">
              <a:spcBef>
                <a:spcPts val="4200"/>
              </a:spcBef>
              <a:buNone/>
            </a:pPr>
            <a:r>
              <a:rPr lang="de-DE" kern="0" dirty="0">
                <a:sym typeface="Wingdings" panose="05000000000000000000" pitchFamily="2" charset="2"/>
              </a:rPr>
              <a:t>„Zeitzuschläge“ erfordern Mehrpersonalisierung</a:t>
            </a:r>
          </a:p>
        </p:txBody>
      </p:sp>
      <p:sp>
        <p:nvSpPr>
          <p:cNvPr id="26" name="Textfeld 25">
            <a:extLst>
              <a:ext uri="{FF2B5EF4-FFF2-40B4-BE49-F238E27FC236}">
                <a16:creationId xmlns:a16="http://schemas.microsoft.com/office/drawing/2014/main" id="{4A15FBA2-620D-45D9-B7B5-E4C7F5E2EA81}"/>
              </a:ext>
            </a:extLst>
          </p:cNvPr>
          <p:cNvSpPr txBox="1"/>
          <p:nvPr/>
        </p:nvSpPr>
        <p:spPr>
          <a:xfrm>
            <a:off x="2387112" y="4858077"/>
            <a:ext cx="4275765" cy="1107996"/>
          </a:xfrm>
          <a:prstGeom prst="rect">
            <a:avLst/>
          </a:prstGeom>
          <a:noFill/>
        </p:spPr>
        <p:txBody>
          <a:bodyPr wrap="square" rtlCol="0">
            <a:spAutoFit/>
          </a:bodyPr>
          <a:lstStyle/>
          <a:p>
            <a:pPr marL="450850" indent="-450850">
              <a:spcBef>
                <a:spcPts val="3000"/>
              </a:spcBef>
            </a:pPr>
            <a:r>
              <a:rPr lang="de-DE" sz="2400" b="1" dirty="0">
                <a:solidFill>
                  <a:schemeClr val="tx1"/>
                </a:solidFill>
                <a:sym typeface="Wingdings" panose="05000000000000000000" pitchFamily="2" charset="2"/>
              </a:rPr>
              <a:t>B.	Erbringung der </a:t>
            </a:r>
            <a:br>
              <a:rPr lang="de-DE" sz="2400" b="1" dirty="0">
                <a:solidFill>
                  <a:schemeClr val="tx1"/>
                </a:solidFill>
                <a:sym typeface="Wingdings" panose="05000000000000000000" pitchFamily="2" charset="2"/>
              </a:rPr>
            </a:br>
            <a:r>
              <a:rPr lang="de-DE" sz="2400" b="1" dirty="0">
                <a:solidFill>
                  <a:schemeClr val="tx1"/>
                </a:solidFill>
                <a:sym typeface="Wingdings" panose="05000000000000000000" pitchFamily="2" charset="2"/>
              </a:rPr>
              <a:t>„richtigen“ Leistungen  </a:t>
            </a:r>
          </a:p>
          <a:p>
            <a:endParaRPr lang="de-DE" dirty="0"/>
          </a:p>
        </p:txBody>
      </p:sp>
      <p:sp>
        <p:nvSpPr>
          <p:cNvPr id="27" name="Textfeld 26">
            <a:extLst>
              <a:ext uri="{FF2B5EF4-FFF2-40B4-BE49-F238E27FC236}">
                <a16:creationId xmlns:a16="http://schemas.microsoft.com/office/drawing/2014/main" id="{2A8B2127-E147-47CF-94E5-97E0DDDE3041}"/>
              </a:ext>
            </a:extLst>
          </p:cNvPr>
          <p:cNvSpPr txBox="1"/>
          <p:nvPr/>
        </p:nvSpPr>
        <p:spPr>
          <a:xfrm>
            <a:off x="2387111" y="6012000"/>
            <a:ext cx="4275765" cy="830997"/>
          </a:xfrm>
          <a:prstGeom prst="rect">
            <a:avLst/>
          </a:prstGeom>
          <a:noFill/>
        </p:spPr>
        <p:txBody>
          <a:bodyPr wrap="square" rtlCol="0">
            <a:spAutoFit/>
          </a:bodyPr>
          <a:lstStyle/>
          <a:p>
            <a:pPr marL="450850" indent="-450850">
              <a:spcBef>
                <a:spcPts val="600"/>
              </a:spcBef>
            </a:pPr>
            <a:r>
              <a:rPr lang="de-DE" sz="2400" b="1" dirty="0">
                <a:solidFill>
                  <a:schemeClr val="tx1"/>
                </a:solidFill>
                <a:sym typeface="Wingdings" panose="05000000000000000000" pitchFamily="2" charset="2"/>
              </a:rPr>
              <a:t>C.	„Richtige“ Erbringung der Leistungen </a:t>
            </a:r>
            <a:endParaRPr lang="de-DE" dirty="0"/>
          </a:p>
        </p:txBody>
      </p:sp>
    </p:spTree>
    <p:extLst>
      <p:ext uri="{BB962C8B-B14F-4D97-AF65-F5344CB8AC3E}">
        <p14:creationId xmlns:p14="http://schemas.microsoft.com/office/powerpoint/2010/main" val="345910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9">
                                            <p:txEl>
                                              <p:pRg st="1" end="1"/>
                                            </p:txEl>
                                          </p:spTgt>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19">
                                            <p:txEl>
                                              <p:pRg st="2" end="2"/>
                                            </p:txEl>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0"/>
                                  </p:stCondLst>
                                  <p:childTnLst>
                                    <p:set>
                                      <p:cBhvr>
                                        <p:cTn id="14"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p:bldP spid="20" grpId="0"/>
      <p:bldP spid="21" grpId="0" animBg="1"/>
      <p:bldP spid="22" grpId="0" animBg="1"/>
      <p:bldP spid="23" grpId="0" animBg="1"/>
      <p:bldP spid="24" grpId="0"/>
      <p:bldP spid="25" grpId="0"/>
      <p:bldP spid="26"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3">
            <a:extLst>
              <a:ext uri="{FF2B5EF4-FFF2-40B4-BE49-F238E27FC236}">
                <a16:creationId xmlns:a16="http://schemas.microsoft.com/office/drawing/2014/main" id="{B4F174CE-53D3-E26A-1539-211B0E57AC68}"/>
              </a:ext>
            </a:extLst>
          </p:cNvPr>
          <p:cNvSpPr/>
          <p:nvPr/>
        </p:nvSpPr>
        <p:spPr bwMode="auto">
          <a:xfrm>
            <a:off x="2279576" y="845167"/>
            <a:ext cx="35283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47675" indent="-447675">
              <a:lnSpc>
                <a:spcPct val="100000"/>
              </a:lnSpc>
              <a:spcBef>
                <a:spcPts val="1800"/>
              </a:spcBef>
              <a:buNone/>
              <a:defRPr/>
            </a:pPr>
            <a:r>
              <a:rPr lang="de-DE" sz="3200" dirty="0"/>
              <a:t>3. Umsetzungs-konzept </a:t>
            </a:r>
          </a:p>
          <a:p>
            <a:pPr marL="0" indent="0">
              <a:buNone/>
              <a:defRPr/>
            </a:pPr>
            <a:endParaRPr lang="de-DE" sz="2400" dirty="0"/>
          </a:p>
        </p:txBody>
      </p:sp>
      <p:sp>
        <p:nvSpPr>
          <p:cNvPr id="6" name="Textplatzhalter 3">
            <a:extLst>
              <a:ext uri="{FF2B5EF4-FFF2-40B4-BE49-F238E27FC236}">
                <a16:creationId xmlns:a16="http://schemas.microsoft.com/office/drawing/2014/main" id="{22A25713-A5A1-316E-C8EE-034427F076FA}"/>
              </a:ext>
            </a:extLst>
          </p:cNvPr>
          <p:cNvSpPr/>
          <p:nvPr/>
        </p:nvSpPr>
        <p:spPr bwMode="auto">
          <a:xfrm>
            <a:off x="2279576" y="2062800"/>
            <a:ext cx="9793088" cy="432048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539750" lvl="1" indent="0">
              <a:lnSpc>
                <a:spcPct val="100000"/>
              </a:lnSpc>
              <a:spcBef>
                <a:spcPts val="1800"/>
              </a:spcBef>
              <a:buNone/>
              <a:defRPr/>
            </a:pPr>
            <a:endParaRPr lang="de-DE" sz="2400" dirty="0"/>
          </a:p>
          <a:p>
            <a:pPr lvl="1">
              <a:lnSpc>
                <a:spcPct val="100000"/>
              </a:lnSpc>
              <a:spcBef>
                <a:spcPts val="1800"/>
              </a:spcBef>
              <a:buFont typeface="Arial" panose="020B0604020202020204" pitchFamily="34" charset="0"/>
              <a:buChar char="•"/>
              <a:defRPr/>
            </a:pPr>
            <a:endParaRPr sz="2400" dirty="0"/>
          </a:p>
          <a:p>
            <a:pPr marL="0" indent="0">
              <a:buNone/>
              <a:defRPr/>
            </a:pPr>
            <a:endParaRPr lang="de-DE" sz="2400" dirty="0"/>
          </a:p>
        </p:txBody>
      </p:sp>
      <p:pic>
        <p:nvPicPr>
          <p:cNvPr id="3" name="Grafik 2">
            <a:extLst>
              <a:ext uri="{FF2B5EF4-FFF2-40B4-BE49-F238E27FC236}">
                <a16:creationId xmlns:a16="http://schemas.microsoft.com/office/drawing/2014/main" id="{63ED379E-A68A-4C66-AE40-F754B91B7294}"/>
              </a:ext>
            </a:extLst>
          </p:cNvPr>
          <p:cNvPicPr>
            <a:picLocks noChangeAspect="1"/>
          </p:cNvPicPr>
          <p:nvPr/>
        </p:nvPicPr>
        <p:blipFill>
          <a:blip r:embed="rId3"/>
          <a:stretch>
            <a:fillRect/>
          </a:stretch>
        </p:blipFill>
        <p:spPr>
          <a:xfrm>
            <a:off x="5663952" y="89359"/>
            <a:ext cx="5771626" cy="6769916"/>
          </a:xfrm>
          <a:prstGeom prst="rect">
            <a:avLst/>
          </a:prstGeom>
        </p:spPr>
      </p:pic>
    </p:spTree>
    <p:extLst>
      <p:ext uri="{BB962C8B-B14F-4D97-AF65-F5344CB8AC3E}">
        <p14:creationId xmlns:p14="http://schemas.microsoft.com/office/powerpoint/2010/main" val="29387639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3">
            <a:extLst>
              <a:ext uri="{FF2B5EF4-FFF2-40B4-BE49-F238E27FC236}">
                <a16:creationId xmlns:a16="http://schemas.microsoft.com/office/drawing/2014/main" id="{B4F174CE-53D3-E26A-1539-211B0E57AC68}"/>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47675" indent="-447675">
              <a:lnSpc>
                <a:spcPct val="100000"/>
              </a:lnSpc>
              <a:spcBef>
                <a:spcPts val="1800"/>
              </a:spcBef>
              <a:buNone/>
              <a:defRPr/>
            </a:pPr>
            <a:r>
              <a:rPr lang="de-DE" sz="3200" dirty="0"/>
              <a:t>3. Umsetzungskonzept: Modellhafte Darstellung der Transformation vom IST zum SOLL </a:t>
            </a:r>
          </a:p>
          <a:p>
            <a:pPr marL="0" indent="0">
              <a:buNone/>
              <a:defRPr/>
            </a:pPr>
            <a:endParaRPr lang="de-DE" sz="2400" dirty="0"/>
          </a:p>
        </p:txBody>
      </p:sp>
      <p:pic>
        <p:nvPicPr>
          <p:cNvPr id="3" name="Grafik 2">
            <a:extLst>
              <a:ext uri="{FF2B5EF4-FFF2-40B4-BE49-F238E27FC236}">
                <a16:creationId xmlns:a16="http://schemas.microsoft.com/office/drawing/2014/main" id="{80F292DF-41FD-41EC-96B5-5BC1F8FE94BF}"/>
              </a:ext>
            </a:extLst>
          </p:cNvPr>
          <p:cNvPicPr>
            <a:picLocks noChangeAspect="1"/>
          </p:cNvPicPr>
          <p:nvPr/>
        </p:nvPicPr>
        <p:blipFill>
          <a:blip r:embed="rId3"/>
          <a:stretch>
            <a:fillRect/>
          </a:stretch>
        </p:blipFill>
        <p:spPr>
          <a:xfrm>
            <a:off x="2278800" y="2062800"/>
            <a:ext cx="8208913" cy="4643899"/>
          </a:xfrm>
          <a:prstGeom prst="rect">
            <a:avLst/>
          </a:prstGeom>
        </p:spPr>
      </p:pic>
    </p:spTree>
    <p:extLst>
      <p:ext uri="{BB962C8B-B14F-4D97-AF65-F5344CB8AC3E}">
        <p14:creationId xmlns:p14="http://schemas.microsoft.com/office/powerpoint/2010/main" val="12971340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0A600-855B-E3B2-561A-34F39588A265}"/>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A0C94D7D-F826-AFE8-75F1-DFF0BE33B3D8}"/>
              </a:ext>
            </a:extLst>
          </p:cNvPr>
          <p:cNvSpPr/>
          <p:nvPr/>
        </p:nvSpPr>
        <p:spPr bwMode="auto">
          <a:xfrm>
            <a:off x="2279576" y="2062800"/>
            <a:ext cx="9066291" cy="4678568"/>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indent="-457200">
              <a:lnSpc>
                <a:spcPct val="100000"/>
              </a:lnSpc>
              <a:spcBef>
                <a:spcPts val="1800"/>
              </a:spcBef>
              <a:buFont typeface="+mj-lt"/>
              <a:buAutoNum type="arabicPeriod"/>
              <a:defRPr/>
            </a:pPr>
            <a:r>
              <a:rPr lang="de-DE" sz="2400" dirty="0">
                <a:solidFill>
                  <a:schemeClr val="bg1">
                    <a:lumMod val="75000"/>
                  </a:schemeClr>
                </a:solidFill>
              </a:rPr>
              <a:t>Hintergrund</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Projektziele und -design</a:t>
            </a:r>
          </a:p>
          <a:p>
            <a:pPr marL="457200" indent="-457200">
              <a:lnSpc>
                <a:spcPct val="100000"/>
              </a:lnSpc>
              <a:spcBef>
                <a:spcPts val="1800"/>
              </a:spcBef>
              <a:buFont typeface="+mj-lt"/>
              <a:buAutoNum type="arabicPeriod"/>
              <a:defRPr/>
            </a:pPr>
            <a:r>
              <a:rPr lang="de-DE" sz="2400" dirty="0">
                <a:solidFill>
                  <a:schemeClr val="bg1">
                    <a:lumMod val="75000"/>
                  </a:schemeClr>
                </a:solidFill>
              </a:rPr>
              <a:t>Umsetzungskonzept</a:t>
            </a:r>
          </a:p>
          <a:p>
            <a:pPr marL="457200" indent="-457200">
              <a:lnSpc>
                <a:spcPct val="100000"/>
              </a:lnSpc>
              <a:spcBef>
                <a:spcPts val="1800"/>
              </a:spcBef>
              <a:buFont typeface="+mj-lt"/>
              <a:buAutoNum type="arabicPeriod"/>
              <a:defRPr/>
            </a:pPr>
            <a:r>
              <a:rPr lang="de-DE" sz="2400" dirty="0"/>
              <a:t>Projektdurchführung</a:t>
            </a:r>
          </a:p>
          <a:p>
            <a:pPr marL="457200" indent="-457200">
              <a:lnSpc>
                <a:spcPct val="100000"/>
              </a:lnSpc>
              <a:spcBef>
                <a:spcPts val="1800"/>
              </a:spcBef>
              <a:buFont typeface="+mj-lt"/>
              <a:buAutoNum type="arabicPeriod"/>
              <a:defRPr/>
            </a:pPr>
            <a:r>
              <a:rPr lang="de-DE" sz="2400" dirty="0">
                <a:solidFill>
                  <a:schemeClr val="bg1">
                    <a:lumMod val="75000"/>
                  </a:schemeClr>
                </a:solidFill>
              </a:rPr>
              <a:t>Evaluationsergebnisse</a:t>
            </a:r>
          </a:p>
          <a:p>
            <a:pPr marL="457200" indent="-457200">
              <a:lnSpc>
                <a:spcPct val="100000"/>
              </a:lnSpc>
              <a:spcBef>
                <a:spcPts val="1800"/>
              </a:spcBef>
              <a:buFont typeface="+mj-lt"/>
              <a:buAutoNum type="arabicPeriod"/>
              <a:defRPr/>
            </a:pPr>
            <a:r>
              <a:rPr lang="de-DE" sz="2400" dirty="0">
                <a:solidFill>
                  <a:schemeClr val="bg1">
                    <a:lumMod val="75000"/>
                  </a:schemeClr>
                </a:solidFill>
              </a:rPr>
              <a:t>Handreichung für den Rollout-Prozess</a:t>
            </a:r>
          </a:p>
          <a:p>
            <a:pPr marL="457200" indent="-457200">
              <a:lnSpc>
                <a:spcPct val="100000"/>
              </a:lnSpc>
              <a:spcBef>
                <a:spcPts val="1800"/>
              </a:spcBef>
              <a:buFont typeface="+mj-lt"/>
              <a:buAutoNum type="arabicPeriod"/>
              <a:defRPr/>
            </a:pPr>
            <a:r>
              <a:rPr lang="de-DE" sz="2400" dirty="0">
                <a:solidFill>
                  <a:schemeClr val="bg1">
                    <a:lumMod val="75000"/>
                  </a:schemeClr>
                </a:solidFill>
              </a:rPr>
              <a:t>Algorithmus 2 </a:t>
            </a:r>
          </a:p>
          <a:p>
            <a:pPr marL="457200" indent="-457200">
              <a:lnSpc>
                <a:spcPct val="100000"/>
              </a:lnSpc>
              <a:spcBef>
                <a:spcPts val="1800"/>
              </a:spcBef>
              <a:buFont typeface="+mj-lt"/>
              <a:buAutoNum type="arabicPeriod"/>
              <a:defRPr/>
            </a:pPr>
            <a:r>
              <a:rPr lang="de-DE" sz="2400" dirty="0">
                <a:solidFill>
                  <a:schemeClr val="bg1">
                    <a:lumMod val="75000"/>
                  </a:schemeClr>
                </a:solidFill>
              </a:rPr>
              <a:t>Resümee</a:t>
            </a:r>
            <a:endParaRPr sz="2400" dirty="0">
              <a:solidFill>
                <a:schemeClr val="bg1">
                  <a:lumMod val="75000"/>
                </a:schemeClr>
              </a:solidFill>
            </a:endParaRPr>
          </a:p>
          <a:p>
            <a:pPr marL="457200" indent="-457200">
              <a:lnSpc>
                <a:spcPct val="100000"/>
              </a:lnSpc>
              <a:spcBef>
                <a:spcPts val="1800"/>
              </a:spcBef>
              <a:buFont typeface="+mj-lt"/>
              <a:buAutoNum type="arabicPeriod"/>
              <a:defRPr/>
            </a:pPr>
            <a:endParaRPr dirty="0"/>
          </a:p>
          <a:p>
            <a:pPr marL="0" indent="0">
              <a:buNone/>
              <a:defRPr/>
            </a:pPr>
            <a:endParaRPr lang="de-DE" sz="2400" dirty="0"/>
          </a:p>
        </p:txBody>
      </p:sp>
      <p:sp>
        <p:nvSpPr>
          <p:cNvPr id="3" name="Textplatzhalter 3">
            <a:extLst>
              <a:ext uri="{FF2B5EF4-FFF2-40B4-BE49-F238E27FC236}">
                <a16:creationId xmlns:a16="http://schemas.microsoft.com/office/drawing/2014/main" id="{6C6C2B84-289E-4276-A9FA-8C2A511F7F85}"/>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Agenda</a:t>
            </a:r>
          </a:p>
          <a:p>
            <a:pPr marL="0" indent="0">
              <a:buNone/>
              <a:defRPr/>
            </a:pPr>
            <a:endParaRPr lang="de-DE" sz="2400" dirty="0"/>
          </a:p>
        </p:txBody>
      </p:sp>
    </p:spTree>
    <p:extLst>
      <p:ext uri="{BB962C8B-B14F-4D97-AF65-F5344CB8AC3E}">
        <p14:creationId xmlns:p14="http://schemas.microsoft.com/office/powerpoint/2010/main" val="3649827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4BCFCC-98F5-84EA-4008-FB2594A80C8A}"/>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66288961-06E8-9B52-F19F-92269E2EF806}"/>
              </a:ext>
            </a:extLst>
          </p:cNvPr>
          <p:cNvSpPr/>
          <p:nvPr/>
        </p:nvSpPr>
        <p:spPr bwMode="auto">
          <a:xfrm>
            <a:off x="2279576" y="845167"/>
            <a:ext cx="936104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4. Projektdurchführung: Modelleinrichtungen</a:t>
            </a:r>
          </a:p>
        </p:txBody>
      </p:sp>
      <p:graphicFrame>
        <p:nvGraphicFramePr>
          <p:cNvPr id="2" name="Tabelle 9">
            <a:extLst>
              <a:ext uri="{FF2B5EF4-FFF2-40B4-BE49-F238E27FC236}">
                <a16:creationId xmlns:a16="http://schemas.microsoft.com/office/drawing/2014/main" id="{A7AFA43E-2186-931B-75BF-DC1B934A507F}"/>
              </a:ext>
            </a:extLst>
          </p:cNvPr>
          <p:cNvGraphicFramePr>
            <a:graphicFrameLocks noGrp="1"/>
          </p:cNvGraphicFramePr>
          <p:nvPr>
            <p:extLst>
              <p:ext uri="{D42A27DB-BD31-4B8C-83A1-F6EECF244321}">
                <p14:modId xmlns:p14="http://schemas.microsoft.com/office/powerpoint/2010/main" val="3423362321"/>
              </p:ext>
            </p:extLst>
          </p:nvPr>
        </p:nvGraphicFramePr>
        <p:xfrm>
          <a:off x="2278800" y="2062800"/>
          <a:ext cx="9577064" cy="3834320"/>
        </p:xfrm>
        <a:graphic>
          <a:graphicData uri="http://schemas.openxmlformats.org/drawingml/2006/table">
            <a:tbl>
              <a:tblPr firstRow="1" bandRow="1">
                <a:tableStyleId>{5C22544A-7EE6-4342-B048-85BDC9FD1C3A}</a:tableStyleId>
              </a:tblPr>
              <a:tblGrid>
                <a:gridCol w="2592288">
                  <a:extLst>
                    <a:ext uri="{9D8B030D-6E8A-4147-A177-3AD203B41FA5}">
                      <a16:colId xmlns:a16="http://schemas.microsoft.com/office/drawing/2014/main" val="396334003"/>
                    </a:ext>
                  </a:extLst>
                </a:gridCol>
                <a:gridCol w="1872208">
                  <a:extLst>
                    <a:ext uri="{9D8B030D-6E8A-4147-A177-3AD203B41FA5}">
                      <a16:colId xmlns:a16="http://schemas.microsoft.com/office/drawing/2014/main" val="1368183679"/>
                    </a:ext>
                  </a:extLst>
                </a:gridCol>
                <a:gridCol w="1944216">
                  <a:extLst>
                    <a:ext uri="{9D8B030D-6E8A-4147-A177-3AD203B41FA5}">
                      <a16:colId xmlns:a16="http://schemas.microsoft.com/office/drawing/2014/main" val="2158237441"/>
                    </a:ext>
                  </a:extLst>
                </a:gridCol>
                <a:gridCol w="3168352">
                  <a:extLst>
                    <a:ext uri="{9D8B030D-6E8A-4147-A177-3AD203B41FA5}">
                      <a16:colId xmlns:a16="http://schemas.microsoft.com/office/drawing/2014/main" val="3398799243"/>
                    </a:ext>
                  </a:extLst>
                </a:gridCol>
              </a:tblGrid>
              <a:tr h="425764">
                <a:tc>
                  <a:txBody>
                    <a:bodyPr/>
                    <a:lstStyle/>
                    <a:p>
                      <a:pPr algn="ctr"/>
                      <a:r>
                        <a:rPr lang="de-DE" sz="1600" dirty="0">
                          <a:solidFill>
                            <a:schemeClr val="tx1"/>
                          </a:solidFill>
                        </a:rPr>
                        <a:t>Bundesland</a:t>
                      </a:r>
                    </a:p>
                  </a:txBody>
                  <a:tcPr anchor="ctr">
                    <a:solidFill>
                      <a:srgbClr val="BF9000"/>
                    </a:solidFill>
                  </a:tcPr>
                </a:tc>
                <a:tc>
                  <a:txBody>
                    <a:bodyPr/>
                    <a:lstStyle/>
                    <a:p>
                      <a:pPr algn="ctr"/>
                      <a:r>
                        <a:rPr lang="de-DE" sz="1600" dirty="0">
                          <a:solidFill>
                            <a:schemeClr val="tx1"/>
                          </a:solidFill>
                        </a:rPr>
                        <a:t>Trägerschaft</a:t>
                      </a:r>
                    </a:p>
                  </a:txBody>
                  <a:tcPr anchor="ctr">
                    <a:solidFill>
                      <a:srgbClr val="BF9000"/>
                    </a:solidFill>
                  </a:tcPr>
                </a:tc>
                <a:tc>
                  <a:txBody>
                    <a:bodyPr/>
                    <a:lstStyle/>
                    <a:p>
                      <a:pPr algn="ctr"/>
                      <a:r>
                        <a:rPr lang="de-DE" sz="1600" dirty="0">
                          <a:solidFill>
                            <a:schemeClr val="tx1"/>
                          </a:solidFill>
                        </a:rPr>
                        <a:t>Platzanzahl</a:t>
                      </a:r>
                    </a:p>
                  </a:txBody>
                  <a:tcPr anchor="ctr">
                    <a:solidFill>
                      <a:srgbClr val="BF9000"/>
                    </a:solidFill>
                  </a:tcPr>
                </a:tc>
                <a:tc>
                  <a:txBody>
                    <a:bodyPr/>
                    <a:lstStyle/>
                    <a:p>
                      <a:pPr algn="ctr"/>
                      <a:r>
                        <a:rPr lang="de-DE" sz="1600" dirty="0">
                          <a:solidFill>
                            <a:schemeClr val="tx1"/>
                          </a:solidFill>
                        </a:rPr>
                        <a:t>Anzahl Mitarbeitende*</a:t>
                      </a:r>
                    </a:p>
                  </a:txBody>
                  <a:tcPr anchor="ctr">
                    <a:solidFill>
                      <a:srgbClr val="BF9000"/>
                    </a:solidFill>
                  </a:tcPr>
                </a:tc>
                <a:extLst>
                  <a:ext uri="{0D108BD9-81ED-4DB2-BD59-A6C34878D82A}">
                    <a16:rowId xmlns:a16="http://schemas.microsoft.com/office/drawing/2014/main" val="2235443397"/>
                  </a:ext>
                </a:extLst>
              </a:tr>
              <a:tr h="0">
                <a:tc>
                  <a:txBody>
                    <a:bodyPr/>
                    <a:lstStyle/>
                    <a:p>
                      <a:r>
                        <a:rPr lang="de-DE" sz="1600" dirty="0"/>
                        <a:t>Baden-Württemberg</a:t>
                      </a:r>
                    </a:p>
                  </a:txBody>
                  <a:tcPr>
                    <a:solidFill>
                      <a:schemeClr val="bg2"/>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600" dirty="0"/>
                        <a:t>Freigemeinnützig</a:t>
                      </a:r>
                    </a:p>
                  </a:txBody>
                  <a:tcPr anchor="ctr">
                    <a:solidFill>
                      <a:schemeClr val="bg2"/>
                    </a:solidFill>
                  </a:tcPr>
                </a:tc>
                <a:tc>
                  <a:txBody>
                    <a:bodyPr/>
                    <a:lstStyle/>
                    <a:p>
                      <a:pPr algn="ctr"/>
                      <a:r>
                        <a:rPr lang="de-DE" sz="1600" dirty="0"/>
                        <a:t>45</a:t>
                      </a:r>
                    </a:p>
                  </a:txBody>
                  <a:tcPr anchor="ctr">
                    <a:solidFill>
                      <a:schemeClr val="bg2"/>
                    </a:solidFill>
                  </a:tcPr>
                </a:tc>
                <a:tc>
                  <a:txBody>
                    <a:bodyPr/>
                    <a:lstStyle/>
                    <a:p>
                      <a:pPr algn="ctr"/>
                      <a:r>
                        <a:rPr lang="de-DE" sz="1600" dirty="0"/>
                        <a:t>60</a:t>
                      </a:r>
                    </a:p>
                  </a:txBody>
                  <a:tcPr anchor="ctr">
                    <a:solidFill>
                      <a:schemeClr val="bg2"/>
                    </a:solidFill>
                  </a:tcPr>
                </a:tc>
                <a:extLst>
                  <a:ext uri="{0D108BD9-81ED-4DB2-BD59-A6C34878D82A}">
                    <a16:rowId xmlns:a16="http://schemas.microsoft.com/office/drawing/2014/main" val="4039974065"/>
                  </a:ext>
                </a:extLst>
              </a:tr>
              <a:tr h="0">
                <a:tc>
                  <a:txBody>
                    <a:bodyPr/>
                    <a:lstStyle/>
                    <a:p>
                      <a:r>
                        <a:rPr lang="de-DE" sz="1600" dirty="0"/>
                        <a:t>Bayern</a:t>
                      </a:r>
                    </a:p>
                  </a:txBody>
                  <a:tcPr>
                    <a:solidFill>
                      <a:schemeClr val="bg2">
                        <a:lumMod val="90000"/>
                      </a:schemeClr>
                    </a:solidFill>
                  </a:tcPr>
                </a:tc>
                <a:tc>
                  <a:txBody>
                    <a:bodyPr/>
                    <a:lstStyle/>
                    <a:p>
                      <a:r>
                        <a:rPr lang="de-DE" sz="1600" dirty="0"/>
                        <a:t>Privat</a:t>
                      </a:r>
                    </a:p>
                  </a:txBody>
                  <a:tcPr anchor="ctr">
                    <a:solidFill>
                      <a:schemeClr val="bg2">
                        <a:lumMod val="90000"/>
                      </a:schemeClr>
                    </a:solidFill>
                  </a:tcPr>
                </a:tc>
                <a:tc>
                  <a:txBody>
                    <a:bodyPr/>
                    <a:lstStyle/>
                    <a:p>
                      <a:pPr algn="ctr"/>
                      <a:r>
                        <a:rPr lang="de-DE" sz="1600" dirty="0"/>
                        <a:t>78</a:t>
                      </a:r>
                    </a:p>
                  </a:txBody>
                  <a:tcPr anchor="ctr">
                    <a:solidFill>
                      <a:schemeClr val="bg2">
                        <a:lumMod val="90000"/>
                      </a:schemeClr>
                    </a:solidFill>
                  </a:tcPr>
                </a:tc>
                <a:tc>
                  <a:txBody>
                    <a:bodyPr/>
                    <a:lstStyle/>
                    <a:p>
                      <a:pPr algn="ctr"/>
                      <a:r>
                        <a:rPr lang="de-DE" sz="1600" dirty="0"/>
                        <a:t>91</a:t>
                      </a:r>
                    </a:p>
                  </a:txBody>
                  <a:tcPr anchor="ctr">
                    <a:solidFill>
                      <a:schemeClr val="bg2">
                        <a:lumMod val="90000"/>
                      </a:schemeClr>
                    </a:solidFill>
                  </a:tcPr>
                </a:tc>
                <a:extLst>
                  <a:ext uri="{0D108BD9-81ED-4DB2-BD59-A6C34878D82A}">
                    <a16:rowId xmlns:a16="http://schemas.microsoft.com/office/drawing/2014/main" val="387231526"/>
                  </a:ext>
                </a:extLst>
              </a:tr>
              <a:tr h="213883">
                <a:tc>
                  <a:txBody>
                    <a:bodyPr/>
                    <a:lstStyle/>
                    <a:p>
                      <a:r>
                        <a:rPr lang="de-DE" sz="1600" dirty="0"/>
                        <a:t>Berlin</a:t>
                      </a:r>
                    </a:p>
                  </a:txBody>
                  <a:tcPr>
                    <a:solidFill>
                      <a:schemeClr val="bg2"/>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600" dirty="0"/>
                        <a:t>Freigemeinnützig</a:t>
                      </a:r>
                    </a:p>
                  </a:txBody>
                  <a:tcPr anchor="ctr">
                    <a:solidFill>
                      <a:schemeClr val="bg2"/>
                    </a:solidFill>
                  </a:tcPr>
                </a:tc>
                <a:tc>
                  <a:txBody>
                    <a:bodyPr/>
                    <a:lstStyle/>
                    <a:p>
                      <a:pPr algn="ctr"/>
                      <a:r>
                        <a:rPr lang="de-DE" sz="1600" dirty="0"/>
                        <a:t>63</a:t>
                      </a:r>
                    </a:p>
                  </a:txBody>
                  <a:tcPr anchor="ctr">
                    <a:solidFill>
                      <a:schemeClr val="bg2"/>
                    </a:solidFill>
                  </a:tcPr>
                </a:tc>
                <a:tc>
                  <a:txBody>
                    <a:bodyPr/>
                    <a:lstStyle/>
                    <a:p>
                      <a:pPr algn="ctr"/>
                      <a:r>
                        <a:rPr lang="de-DE" sz="1600" dirty="0"/>
                        <a:t>45</a:t>
                      </a:r>
                    </a:p>
                  </a:txBody>
                  <a:tcPr anchor="ctr">
                    <a:solidFill>
                      <a:schemeClr val="bg2"/>
                    </a:solidFill>
                  </a:tcPr>
                </a:tc>
                <a:extLst>
                  <a:ext uri="{0D108BD9-81ED-4DB2-BD59-A6C34878D82A}">
                    <a16:rowId xmlns:a16="http://schemas.microsoft.com/office/drawing/2014/main" val="2148515862"/>
                  </a:ext>
                </a:extLst>
              </a:tr>
              <a:tr h="208163">
                <a:tc>
                  <a:txBody>
                    <a:bodyPr/>
                    <a:lstStyle/>
                    <a:p>
                      <a:r>
                        <a:rPr lang="de-DE" sz="1600" dirty="0"/>
                        <a:t>Hamburg</a:t>
                      </a:r>
                    </a:p>
                  </a:txBody>
                  <a:tcPr>
                    <a:solidFill>
                      <a:schemeClr val="bg2">
                        <a:lumMod val="90000"/>
                      </a:schemeClr>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600" dirty="0"/>
                        <a:t>Freigemeinnützig</a:t>
                      </a:r>
                    </a:p>
                  </a:txBody>
                  <a:tcPr anchor="ctr">
                    <a:solidFill>
                      <a:schemeClr val="bg2">
                        <a:lumMod val="90000"/>
                      </a:schemeClr>
                    </a:solidFill>
                  </a:tcPr>
                </a:tc>
                <a:tc>
                  <a:txBody>
                    <a:bodyPr/>
                    <a:lstStyle/>
                    <a:p>
                      <a:pPr algn="ctr"/>
                      <a:r>
                        <a:rPr lang="de-DE" sz="1600" dirty="0"/>
                        <a:t>113</a:t>
                      </a:r>
                    </a:p>
                  </a:txBody>
                  <a:tcPr anchor="ctr">
                    <a:solidFill>
                      <a:schemeClr val="bg2">
                        <a:lumMod val="90000"/>
                      </a:schemeClr>
                    </a:solidFill>
                  </a:tcPr>
                </a:tc>
                <a:tc>
                  <a:txBody>
                    <a:bodyPr/>
                    <a:lstStyle/>
                    <a:p>
                      <a:pPr algn="ctr"/>
                      <a:r>
                        <a:rPr lang="de-DE" sz="1600" dirty="0"/>
                        <a:t>180</a:t>
                      </a:r>
                    </a:p>
                  </a:txBody>
                  <a:tcPr anchor="ctr">
                    <a:solidFill>
                      <a:schemeClr val="bg2">
                        <a:lumMod val="90000"/>
                      </a:schemeClr>
                    </a:solidFill>
                  </a:tcPr>
                </a:tc>
                <a:extLst>
                  <a:ext uri="{0D108BD9-81ED-4DB2-BD59-A6C34878D82A}">
                    <a16:rowId xmlns:a16="http://schemas.microsoft.com/office/drawing/2014/main" val="678777201"/>
                  </a:ext>
                </a:extLst>
              </a:tr>
              <a:tr h="341385">
                <a:tc>
                  <a:txBody>
                    <a:bodyPr/>
                    <a:lstStyle/>
                    <a:p>
                      <a:r>
                        <a:rPr lang="de-DE" sz="1600" dirty="0"/>
                        <a:t>Mecklenburg-Vorpommern</a:t>
                      </a:r>
                    </a:p>
                  </a:txBody>
                  <a:tcPr>
                    <a:solidFill>
                      <a:schemeClr val="bg2"/>
                    </a:solidFill>
                  </a:tcPr>
                </a:tc>
                <a:tc>
                  <a:txBody>
                    <a:bodyPr/>
                    <a:lstStyle/>
                    <a:p>
                      <a:r>
                        <a:rPr lang="de-DE" sz="1600" dirty="0"/>
                        <a:t>Öffentlich</a:t>
                      </a:r>
                    </a:p>
                  </a:txBody>
                  <a:tcPr anchor="ctr">
                    <a:solidFill>
                      <a:schemeClr val="bg2"/>
                    </a:solidFill>
                  </a:tcPr>
                </a:tc>
                <a:tc>
                  <a:txBody>
                    <a:bodyPr/>
                    <a:lstStyle/>
                    <a:p>
                      <a:pPr algn="ctr"/>
                      <a:r>
                        <a:rPr lang="de-DE" sz="1600" dirty="0"/>
                        <a:t>92</a:t>
                      </a:r>
                    </a:p>
                  </a:txBody>
                  <a:tcPr anchor="ctr">
                    <a:solidFill>
                      <a:schemeClr val="bg2"/>
                    </a:solidFill>
                  </a:tcPr>
                </a:tc>
                <a:tc>
                  <a:txBody>
                    <a:bodyPr/>
                    <a:lstStyle/>
                    <a:p>
                      <a:pPr algn="ctr"/>
                      <a:r>
                        <a:rPr lang="de-DE" sz="1600" dirty="0"/>
                        <a:t>65</a:t>
                      </a:r>
                    </a:p>
                  </a:txBody>
                  <a:tcPr anchor="ctr">
                    <a:solidFill>
                      <a:schemeClr val="bg2"/>
                    </a:solidFill>
                  </a:tcPr>
                </a:tc>
                <a:extLst>
                  <a:ext uri="{0D108BD9-81ED-4DB2-BD59-A6C34878D82A}">
                    <a16:rowId xmlns:a16="http://schemas.microsoft.com/office/drawing/2014/main" val="830337403"/>
                  </a:ext>
                </a:extLst>
              </a:tr>
              <a:tr h="361216">
                <a:tc>
                  <a:txBody>
                    <a:bodyPr/>
                    <a:lstStyle/>
                    <a:p>
                      <a:r>
                        <a:rPr lang="de-DE" sz="1600" dirty="0"/>
                        <a:t>Niedersachsen</a:t>
                      </a:r>
                    </a:p>
                  </a:txBody>
                  <a:tcPr>
                    <a:solidFill>
                      <a:schemeClr val="bg2">
                        <a:lumMod val="90000"/>
                      </a:schemeClr>
                    </a:solidFill>
                  </a:tcPr>
                </a:tc>
                <a:tc>
                  <a:txBody>
                    <a:bodyPr/>
                    <a:lstStyle/>
                    <a:p>
                      <a:r>
                        <a:rPr lang="de-DE" sz="1600" dirty="0"/>
                        <a:t>Privat</a:t>
                      </a:r>
                    </a:p>
                  </a:txBody>
                  <a:tcPr anchor="ctr">
                    <a:solidFill>
                      <a:schemeClr val="bg2">
                        <a:lumMod val="90000"/>
                      </a:schemeClr>
                    </a:solidFill>
                  </a:tcPr>
                </a:tc>
                <a:tc>
                  <a:txBody>
                    <a:bodyPr/>
                    <a:lstStyle/>
                    <a:p>
                      <a:pPr algn="ctr"/>
                      <a:r>
                        <a:rPr lang="de-DE" sz="1600" dirty="0"/>
                        <a:t>79</a:t>
                      </a:r>
                    </a:p>
                  </a:txBody>
                  <a:tcPr anchor="ctr">
                    <a:solidFill>
                      <a:schemeClr val="bg2">
                        <a:lumMod val="90000"/>
                      </a:schemeClr>
                    </a:solidFill>
                  </a:tcPr>
                </a:tc>
                <a:tc>
                  <a:txBody>
                    <a:bodyPr/>
                    <a:lstStyle/>
                    <a:p>
                      <a:pPr algn="ctr"/>
                      <a:r>
                        <a:rPr lang="de-DE" sz="1600" dirty="0"/>
                        <a:t>90</a:t>
                      </a:r>
                    </a:p>
                  </a:txBody>
                  <a:tcPr anchor="ctr">
                    <a:solidFill>
                      <a:schemeClr val="bg2">
                        <a:lumMod val="90000"/>
                      </a:schemeClr>
                    </a:solidFill>
                  </a:tcPr>
                </a:tc>
                <a:extLst>
                  <a:ext uri="{0D108BD9-81ED-4DB2-BD59-A6C34878D82A}">
                    <a16:rowId xmlns:a16="http://schemas.microsoft.com/office/drawing/2014/main" val="1021186211"/>
                  </a:ext>
                </a:extLst>
              </a:tr>
              <a:tr h="146419">
                <a:tc>
                  <a:txBody>
                    <a:bodyPr/>
                    <a:lstStyle/>
                    <a:p>
                      <a:r>
                        <a:rPr lang="de-DE" sz="1600" dirty="0"/>
                        <a:t>Nordrhein-Westfalen</a:t>
                      </a:r>
                    </a:p>
                  </a:txBody>
                  <a:tcPr>
                    <a:solidFill>
                      <a:schemeClr val="bg2"/>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600" dirty="0"/>
                        <a:t>Freigemeinnützig</a:t>
                      </a:r>
                    </a:p>
                  </a:txBody>
                  <a:tcPr anchor="ctr">
                    <a:solidFill>
                      <a:schemeClr val="bg2"/>
                    </a:solidFill>
                  </a:tcPr>
                </a:tc>
                <a:tc>
                  <a:txBody>
                    <a:bodyPr/>
                    <a:lstStyle/>
                    <a:p>
                      <a:pPr algn="ctr"/>
                      <a:r>
                        <a:rPr lang="de-DE" sz="1600" dirty="0"/>
                        <a:t>82</a:t>
                      </a:r>
                    </a:p>
                  </a:txBody>
                  <a:tcPr anchor="ctr">
                    <a:solidFill>
                      <a:schemeClr val="bg2"/>
                    </a:solidFill>
                  </a:tcPr>
                </a:tc>
                <a:tc>
                  <a:txBody>
                    <a:bodyPr/>
                    <a:lstStyle/>
                    <a:p>
                      <a:pPr algn="ctr"/>
                      <a:r>
                        <a:rPr lang="de-DE" sz="1600" dirty="0"/>
                        <a:t>100</a:t>
                      </a:r>
                    </a:p>
                  </a:txBody>
                  <a:tcPr anchor="ctr">
                    <a:solidFill>
                      <a:schemeClr val="bg2"/>
                    </a:solidFill>
                  </a:tcPr>
                </a:tc>
                <a:extLst>
                  <a:ext uri="{0D108BD9-81ED-4DB2-BD59-A6C34878D82A}">
                    <a16:rowId xmlns:a16="http://schemas.microsoft.com/office/drawing/2014/main" val="214570006"/>
                  </a:ext>
                </a:extLst>
              </a:tr>
              <a:tr h="212707">
                <a:tc>
                  <a:txBody>
                    <a:bodyPr/>
                    <a:lstStyle/>
                    <a:p>
                      <a:r>
                        <a:rPr lang="de-DE" sz="1600" dirty="0"/>
                        <a:t>Sachsen</a:t>
                      </a:r>
                    </a:p>
                  </a:txBody>
                  <a:tcPr>
                    <a:solidFill>
                      <a:schemeClr val="bg2">
                        <a:lumMod val="90000"/>
                      </a:schemeClr>
                    </a:solidFill>
                  </a:tcPr>
                </a:tc>
                <a:tc>
                  <a:txBody>
                    <a:bodyPr/>
                    <a:lstStyle/>
                    <a:p>
                      <a:r>
                        <a:rPr lang="de-DE" sz="1600" dirty="0"/>
                        <a:t>Privat</a:t>
                      </a:r>
                    </a:p>
                  </a:txBody>
                  <a:tcPr anchor="ctr">
                    <a:solidFill>
                      <a:schemeClr val="bg2">
                        <a:lumMod val="90000"/>
                      </a:schemeClr>
                    </a:solidFill>
                  </a:tcPr>
                </a:tc>
                <a:tc>
                  <a:txBody>
                    <a:bodyPr/>
                    <a:lstStyle/>
                    <a:p>
                      <a:pPr algn="ctr"/>
                      <a:r>
                        <a:rPr lang="de-DE" sz="1600" dirty="0"/>
                        <a:t>86</a:t>
                      </a:r>
                    </a:p>
                  </a:txBody>
                  <a:tcPr anchor="ctr">
                    <a:solidFill>
                      <a:schemeClr val="bg2">
                        <a:lumMod val="90000"/>
                      </a:schemeClr>
                    </a:solidFill>
                  </a:tcPr>
                </a:tc>
                <a:tc>
                  <a:txBody>
                    <a:bodyPr/>
                    <a:lstStyle/>
                    <a:p>
                      <a:pPr algn="ctr"/>
                      <a:r>
                        <a:rPr lang="de-DE" sz="1600" dirty="0"/>
                        <a:t>57</a:t>
                      </a:r>
                    </a:p>
                  </a:txBody>
                  <a:tcPr anchor="ctr">
                    <a:solidFill>
                      <a:schemeClr val="bg2">
                        <a:lumMod val="90000"/>
                      </a:schemeClr>
                    </a:solidFill>
                  </a:tcPr>
                </a:tc>
                <a:extLst>
                  <a:ext uri="{0D108BD9-81ED-4DB2-BD59-A6C34878D82A}">
                    <a16:rowId xmlns:a16="http://schemas.microsoft.com/office/drawing/2014/main" val="1736260075"/>
                  </a:ext>
                </a:extLst>
              </a:tr>
              <a:tr h="213752">
                <a:tc>
                  <a:txBody>
                    <a:bodyPr/>
                    <a:lstStyle/>
                    <a:p>
                      <a:r>
                        <a:rPr lang="de-DE" sz="1600" dirty="0"/>
                        <a:t>Sachsen-Anhalt</a:t>
                      </a:r>
                    </a:p>
                  </a:txBody>
                  <a:tcPr>
                    <a:solidFill>
                      <a:schemeClr val="bg2"/>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600" dirty="0"/>
                        <a:t>Freigemeinnützig</a:t>
                      </a:r>
                    </a:p>
                  </a:txBody>
                  <a:tcPr anchor="ctr">
                    <a:solidFill>
                      <a:schemeClr val="bg2"/>
                    </a:solidFill>
                  </a:tcPr>
                </a:tc>
                <a:tc>
                  <a:txBody>
                    <a:bodyPr/>
                    <a:lstStyle/>
                    <a:p>
                      <a:pPr algn="ctr"/>
                      <a:r>
                        <a:rPr lang="de-DE" sz="1600" dirty="0"/>
                        <a:t>30</a:t>
                      </a:r>
                    </a:p>
                  </a:txBody>
                  <a:tcPr anchor="ctr">
                    <a:solidFill>
                      <a:schemeClr val="bg2"/>
                    </a:solidFill>
                  </a:tcPr>
                </a:tc>
                <a:tc>
                  <a:txBody>
                    <a:bodyPr/>
                    <a:lstStyle/>
                    <a:p>
                      <a:pPr algn="ctr"/>
                      <a:r>
                        <a:rPr lang="de-DE" sz="1600" dirty="0"/>
                        <a:t>30</a:t>
                      </a:r>
                    </a:p>
                  </a:txBody>
                  <a:tcPr anchor="ctr">
                    <a:solidFill>
                      <a:schemeClr val="bg2"/>
                    </a:solidFill>
                  </a:tcPr>
                </a:tc>
                <a:extLst>
                  <a:ext uri="{0D108BD9-81ED-4DB2-BD59-A6C34878D82A}">
                    <a16:rowId xmlns:a16="http://schemas.microsoft.com/office/drawing/2014/main" val="1634038426"/>
                  </a:ext>
                </a:extLst>
              </a:tr>
              <a:tr h="358995">
                <a:tc>
                  <a:txBody>
                    <a:bodyPr/>
                    <a:lstStyle/>
                    <a:p>
                      <a:r>
                        <a:rPr lang="de-DE" sz="1600" dirty="0"/>
                        <a:t>Schleswig-Holstein</a:t>
                      </a:r>
                    </a:p>
                  </a:txBody>
                  <a:tcPr>
                    <a:solidFill>
                      <a:schemeClr val="bg2">
                        <a:lumMod val="90000"/>
                      </a:schemeClr>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sz="1600" dirty="0"/>
                        <a:t>Freigemeinnützig</a:t>
                      </a:r>
                    </a:p>
                  </a:txBody>
                  <a:tcPr anchor="ctr">
                    <a:solidFill>
                      <a:schemeClr val="bg2">
                        <a:lumMod val="90000"/>
                      </a:schemeClr>
                    </a:solidFill>
                  </a:tcPr>
                </a:tc>
                <a:tc>
                  <a:txBody>
                    <a:bodyPr/>
                    <a:lstStyle/>
                    <a:p>
                      <a:pPr algn="ctr"/>
                      <a:r>
                        <a:rPr lang="de-DE" sz="1600" dirty="0"/>
                        <a:t>70</a:t>
                      </a:r>
                    </a:p>
                  </a:txBody>
                  <a:tcPr anchor="ctr">
                    <a:solidFill>
                      <a:schemeClr val="bg2">
                        <a:lumMod val="90000"/>
                      </a:schemeClr>
                    </a:solidFill>
                  </a:tcPr>
                </a:tc>
                <a:tc>
                  <a:txBody>
                    <a:bodyPr/>
                    <a:lstStyle/>
                    <a:p>
                      <a:pPr algn="ctr"/>
                      <a:r>
                        <a:rPr lang="de-DE" sz="1600" dirty="0"/>
                        <a:t>70</a:t>
                      </a:r>
                    </a:p>
                  </a:txBody>
                  <a:tcPr anchor="ctr">
                    <a:solidFill>
                      <a:schemeClr val="bg2">
                        <a:lumMod val="90000"/>
                      </a:schemeClr>
                    </a:solidFill>
                  </a:tcPr>
                </a:tc>
                <a:extLst>
                  <a:ext uri="{0D108BD9-81ED-4DB2-BD59-A6C34878D82A}">
                    <a16:rowId xmlns:a16="http://schemas.microsoft.com/office/drawing/2014/main" val="1239429564"/>
                  </a:ext>
                </a:extLst>
              </a:tr>
            </a:tbl>
          </a:graphicData>
        </a:graphic>
      </p:graphicFrame>
      <p:sp>
        <p:nvSpPr>
          <p:cNvPr id="3" name="Textfeld 2">
            <a:extLst>
              <a:ext uri="{FF2B5EF4-FFF2-40B4-BE49-F238E27FC236}">
                <a16:creationId xmlns:a16="http://schemas.microsoft.com/office/drawing/2014/main" id="{21083D84-178D-857D-4404-19478EFB7153}"/>
              </a:ext>
            </a:extLst>
          </p:cNvPr>
          <p:cNvSpPr txBox="1"/>
          <p:nvPr/>
        </p:nvSpPr>
        <p:spPr bwMode="auto">
          <a:xfrm>
            <a:off x="2299020" y="6012833"/>
            <a:ext cx="9577064" cy="738664"/>
          </a:xfrm>
          <a:prstGeom prst="rect">
            <a:avLst/>
          </a:prstGeom>
          <a:noFill/>
        </p:spPr>
        <p:txBody>
          <a:bodyPr wrap="square" rtlCol="0">
            <a:spAutoFit/>
          </a:bodyPr>
          <a:lstStyle/>
          <a:p>
            <a:r>
              <a:rPr lang="de-DE" sz="1400" dirty="0"/>
              <a:t>* </a:t>
            </a:r>
            <a:r>
              <a:rPr lang="de-DE" sz="1400" dirty="0">
                <a:effectLst/>
                <a:latin typeface="Calibri" panose="020F0502020204030204" pitchFamily="34" charset="0"/>
                <a:ea typeface="Calibri" panose="020F0502020204030204" pitchFamily="34" charset="0"/>
                <a:cs typeface="Arial" panose="020B0604020202020204" pitchFamily="34" charset="0"/>
              </a:rPr>
              <a:t>Die Anzahl der Mitarbeite</a:t>
            </a:r>
            <a:r>
              <a:rPr lang="de-DE" sz="1400" dirty="0">
                <a:latin typeface="Calibri" panose="020F0502020204030204" pitchFamily="34" charset="0"/>
                <a:ea typeface="Calibri" panose="020F0502020204030204" pitchFamily="34" charset="0"/>
                <a:cs typeface="Arial" panose="020B0604020202020204" pitchFamily="34" charset="0"/>
              </a:rPr>
              <a:t>nden</a:t>
            </a:r>
            <a:r>
              <a:rPr lang="de-DE" sz="1400" dirty="0">
                <a:effectLst/>
                <a:latin typeface="Calibri" panose="020F0502020204030204" pitchFamily="34" charset="0"/>
                <a:ea typeface="Calibri" panose="020F0502020204030204" pitchFamily="34" charset="0"/>
                <a:cs typeface="Arial" panose="020B0604020202020204" pitchFamily="34" charset="0"/>
              </a:rPr>
              <a:t> wurde vor Befragungsbeginn von der Einrichtung geschätzt und kann ggf. von der tatsächlichen Anzahl an Mitarbeitenden zum Befragungszeitpunkt abweichen. Einbezogen wurden alle Mitarbeitende, die direkt in die Versorgung und Betreuung der Bewohnenden einbezogen sind. </a:t>
            </a:r>
            <a:endParaRPr lang="de-DE" sz="1400" dirty="0"/>
          </a:p>
        </p:txBody>
      </p:sp>
      <p:sp>
        <p:nvSpPr>
          <p:cNvPr id="5" name="Titel 1">
            <a:extLst>
              <a:ext uri="{FF2B5EF4-FFF2-40B4-BE49-F238E27FC236}">
                <a16:creationId xmlns:a16="http://schemas.microsoft.com/office/drawing/2014/main" id="{9504C931-8062-7549-BEAD-7A7A86617E71}"/>
              </a:ext>
            </a:extLst>
          </p:cNvPr>
          <p:cNvSpPr>
            <a:spLocks/>
          </p:cNvSpPr>
          <p:nvPr/>
        </p:nvSpPr>
        <p:spPr bwMode="gray">
          <a:xfrm>
            <a:off x="2351584" y="1664864"/>
            <a:ext cx="9465642"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endParaRPr sz="2800" dirty="0"/>
          </a:p>
        </p:txBody>
      </p:sp>
    </p:spTree>
    <p:extLst>
      <p:ext uri="{BB962C8B-B14F-4D97-AF65-F5344CB8AC3E}">
        <p14:creationId xmlns:p14="http://schemas.microsoft.com/office/powerpoint/2010/main" val="21536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D5662-3929-BFB7-89A4-001853F4D912}"/>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259A4C1C-BF96-1ECB-897E-2075D03462F3}"/>
              </a:ext>
            </a:extLst>
          </p:cNvPr>
          <p:cNvSpPr/>
          <p:nvPr/>
        </p:nvSpPr>
        <p:spPr bwMode="auto">
          <a:xfrm>
            <a:off x="2279576" y="2348880"/>
            <a:ext cx="9793088" cy="432048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Im Durchschnitt keine Mehrpersonalisierung bei Hilfs- und Fachkräften, sondern nur bei Assistenzkräften </a:t>
            </a:r>
          </a:p>
          <a:p>
            <a:pPr marL="0" indent="0">
              <a:buNone/>
              <a:defRPr/>
            </a:pPr>
            <a:endParaRPr lang="de-DE" sz="2400" dirty="0"/>
          </a:p>
        </p:txBody>
      </p:sp>
      <p:sp>
        <p:nvSpPr>
          <p:cNvPr id="4" name="Textplatzhalter 3">
            <a:extLst>
              <a:ext uri="{FF2B5EF4-FFF2-40B4-BE49-F238E27FC236}">
                <a16:creationId xmlns:a16="http://schemas.microsoft.com/office/drawing/2014/main" id="{E9EC7AA2-C8DB-D0BA-87A3-CBE2DA61F30E}"/>
              </a:ext>
            </a:extLst>
          </p:cNvPr>
          <p:cNvSpPr/>
          <p:nvPr/>
        </p:nvSpPr>
        <p:spPr bwMode="auto">
          <a:xfrm>
            <a:off x="2279576" y="845167"/>
            <a:ext cx="936104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4. Projektdurchführung</a:t>
            </a:r>
          </a:p>
        </p:txBody>
      </p:sp>
      <p:sp>
        <p:nvSpPr>
          <p:cNvPr id="2" name="Titel 1">
            <a:extLst>
              <a:ext uri="{FF2B5EF4-FFF2-40B4-BE49-F238E27FC236}">
                <a16:creationId xmlns:a16="http://schemas.microsoft.com/office/drawing/2014/main" id="{E9BED570-A74F-8612-E58A-D09DCCFDAAF7}"/>
              </a:ext>
            </a:extLst>
          </p:cNvPr>
          <p:cNvSpPr>
            <a:spLocks/>
          </p:cNvSpPr>
          <p:nvPr/>
        </p:nvSpPr>
        <p:spPr bwMode="gray">
          <a:xfrm>
            <a:off x="2351584" y="1664864"/>
            <a:ext cx="9465642"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Strukturkomponente: Personalausstattung</a:t>
            </a:r>
            <a:endParaRPr sz="2800" dirty="0"/>
          </a:p>
        </p:txBody>
      </p:sp>
    </p:spTree>
    <p:extLst>
      <p:ext uri="{BB962C8B-B14F-4D97-AF65-F5344CB8AC3E}">
        <p14:creationId xmlns:p14="http://schemas.microsoft.com/office/powerpoint/2010/main" val="34543804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696EEBC-5BC0-A776-7031-EC818B77E268}"/>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207C2934-DCCE-4675-651C-3661FEBE4E33}"/>
              </a:ext>
            </a:extLst>
          </p:cNvPr>
          <p:cNvSpPr/>
          <p:nvPr/>
        </p:nvSpPr>
        <p:spPr bwMode="auto">
          <a:xfrm>
            <a:off x="2279576" y="2348880"/>
            <a:ext cx="9793088" cy="432048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Im Durchschnitt keine Mehrpersonalisierung bei Hilfs- und Fachkräften, sondern nur bei Assistenzkräften. </a:t>
            </a:r>
          </a:p>
          <a:p>
            <a:pPr marL="0" indent="0">
              <a:buNone/>
              <a:defRPr/>
            </a:pPr>
            <a:endParaRPr lang="de-DE" sz="2400" dirty="0"/>
          </a:p>
        </p:txBody>
      </p:sp>
      <p:sp>
        <p:nvSpPr>
          <p:cNvPr id="4" name="Textplatzhalter 3">
            <a:extLst>
              <a:ext uri="{FF2B5EF4-FFF2-40B4-BE49-F238E27FC236}">
                <a16:creationId xmlns:a16="http://schemas.microsoft.com/office/drawing/2014/main" id="{D29C9A3C-F4C4-EB98-8D0B-934BD90F7824}"/>
              </a:ext>
            </a:extLst>
          </p:cNvPr>
          <p:cNvSpPr/>
          <p:nvPr/>
        </p:nvSpPr>
        <p:spPr bwMode="auto">
          <a:xfrm>
            <a:off x="2279576" y="845167"/>
            <a:ext cx="936104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4. Projektdurchführung</a:t>
            </a:r>
          </a:p>
        </p:txBody>
      </p:sp>
      <p:sp>
        <p:nvSpPr>
          <p:cNvPr id="2" name="Titel 1">
            <a:extLst>
              <a:ext uri="{FF2B5EF4-FFF2-40B4-BE49-F238E27FC236}">
                <a16:creationId xmlns:a16="http://schemas.microsoft.com/office/drawing/2014/main" id="{59439065-3262-50D2-8DC8-20CCEA7F713A}"/>
              </a:ext>
            </a:extLst>
          </p:cNvPr>
          <p:cNvSpPr>
            <a:spLocks/>
          </p:cNvSpPr>
          <p:nvPr/>
        </p:nvSpPr>
        <p:spPr bwMode="gray">
          <a:xfrm>
            <a:off x="2351584" y="1664864"/>
            <a:ext cx="9465642"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Strukturkomponente: Personalausstattung</a:t>
            </a:r>
            <a:endParaRPr sz="2800" dirty="0"/>
          </a:p>
        </p:txBody>
      </p:sp>
      <p:graphicFrame>
        <p:nvGraphicFramePr>
          <p:cNvPr id="3" name="Tabelle 2">
            <a:extLst>
              <a:ext uri="{FF2B5EF4-FFF2-40B4-BE49-F238E27FC236}">
                <a16:creationId xmlns:a16="http://schemas.microsoft.com/office/drawing/2014/main" id="{598608A3-B129-2265-0837-63F2743F766F}"/>
              </a:ext>
            </a:extLst>
          </p:cNvPr>
          <p:cNvGraphicFramePr>
            <a:graphicFrameLocks noGrp="1"/>
          </p:cNvGraphicFramePr>
          <p:nvPr>
            <p:extLst>
              <p:ext uri="{D42A27DB-BD31-4B8C-83A1-F6EECF244321}">
                <p14:modId xmlns:p14="http://schemas.microsoft.com/office/powerpoint/2010/main" val="1571805860"/>
              </p:ext>
            </p:extLst>
          </p:nvPr>
        </p:nvGraphicFramePr>
        <p:xfrm>
          <a:off x="2855640" y="3289758"/>
          <a:ext cx="7776863" cy="3091570"/>
        </p:xfrm>
        <a:graphic>
          <a:graphicData uri="http://schemas.openxmlformats.org/drawingml/2006/table">
            <a:tbl>
              <a:tblPr firstRow="1" firstCol="1" bandRow="1">
                <a:tableStyleId>{F5AB1C69-6EDB-4FF4-983F-18BD219EF322}</a:tableStyleId>
              </a:tblPr>
              <a:tblGrid>
                <a:gridCol w="1699205">
                  <a:extLst>
                    <a:ext uri="{9D8B030D-6E8A-4147-A177-3AD203B41FA5}">
                      <a16:colId xmlns:a16="http://schemas.microsoft.com/office/drawing/2014/main" val="829819183"/>
                    </a:ext>
                  </a:extLst>
                </a:gridCol>
                <a:gridCol w="1518986">
                  <a:extLst>
                    <a:ext uri="{9D8B030D-6E8A-4147-A177-3AD203B41FA5}">
                      <a16:colId xmlns:a16="http://schemas.microsoft.com/office/drawing/2014/main" val="3426175633"/>
                    </a:ext>
                  </a:extLst>
                </a:gridCol>
                <a:gridCol w="1519843">
                  <a:extLst>
                    <a:ext uri="{9D8B030D-6E8A-4147-A177-3AD203B41FA5}">
                      <a16:colId xmlns:a16="http://schemas.microsoft.com/office/drawing/2014/main" val="1201937132"/>
                    </a:ext>
                  </a:extLst>
                </a:gridCol>
                <a:gridCol w="1518986">
                  <a:extLst>
                    <a:ext uri="{9D8B030D-6E8A-4147-A177-3AD203B41FA5}">
                      <a16:colId xmlns:a16="http://schemas.microsoft.com/office/drawing/2014/main" val="4084024406"/>
                    </a:ext>
                  </a:extLst>
                </a:gridCol>
                <a:gridCol w="1519843">
                  <a:extLst>
                    <a:ext uri="{9D8B030D-6E8A-4147-A177-3AD203B41FA5}">
                      <a16:colId xmlns:a16="http://schemas.microsoft.com/office/drawing/2014/main" val="2644498419"/>
                    </a:ext>
                  </a:extLst>
                </a:gridCol>
              </a:tblGrid>
              <a:tr h="534026">
                <a:tc gridSpan="5">
                  <a:txBody>
                    <a:bodyPr/>
                    <a:lstStyle/>
                    <a:p>
                      <a:pPr algn="ctr">
                        <a:lnSpc>
                          <a:spcPct val="107000"/>
                        </a:lnSpc>
                        <a:spcBef>
                          <a:spcPts val="200"/>
                        </a:spcBef>
                        <a:spcAft>
                          <a:spcPts val="200"/>
                        </a:spcAft>
                      </a:pPr>
                      <a:r>
                        <a:rPr lang="de-DE" sz="1400" dirty="0">
                          <a:solidFill>
                            <a:schemeClr val="tx1"/>
                          </a:solidFill>
                          <a:effectLst/>
                        </a:rPr>
                        <a:t>Realisierte Personalveränderung zum Zeitpunkt der t</a:t>
                      </a:r>
                      <a:r>
                        <a:rPr lang="de-DE" sz="1400" baseline="-25000" dirty="0">
                          <a:solidFill>
                            <a:schemeClr val="tx1"/>
                          </a:solidFill>
                          <a:effectLst/>
                        </a:rPr>
                        <a:t>1</a:t>
                      </a:r>
                      <a:r>
                        <a:rPr lang="de-DE" sz="1400" dirty="0">
                          <a:solidFill>
                            <a:schemeClr val="tx1"/>
                          </a:solidFill>
                          <a:effectLst/>
                        </a:rPr>
                        <a:t>-Beschattung</a:t>
                      </a:r>
                      <a:br>
                        <a:rPr lang="de-DE" sz="1400" dirty="0">
                          <a:solidFill>
                            <a:schemeClr val="tx1"/>
                          </a:solidFill>
                          <a:effectLst/>
                        </a:rPr>
                      </a:br>
                      <a:r>
                        <a:rPr lang="de-DE" sz="1400" dirty="0">
                          <a:solidFill>
                            <a:schemeClr val="tx1"/>
                          </a:solidFill>
                          <a:effectLst/>
                        </a:rPr>
                        <a:t>(im Vergleich zum Status quo ante)</a:t>
                      </a:r>
                      <a:endParaRPr lang="de-DE"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72701" marR="72701" marT="36351" marB="36351" anchor="ctr">
                    <a:solidFill>
                      <a:srgbClr val="BF900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3037843195"/>
                  </a:ext>
                </a:extLst>
              </a:tr>
              <a:tr h="426631">
                <a:tc>
                  <a:txBody>
                    <a:bodyPr/>
                    <a:lstStyle/>
                    <a:p>
                      <a:pPr algn="l">
                        <a:lnSpc>
                          <a:spcPts val="1000"/>
                        </a:lnSpc>
                        <a:spcBef>
                          <a:spcPts val="600"/>
                        </a:spcBef>
                      </a:pP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rgbClr val="BF9000"/>
                    </a:solidFill>
                  </a:tcPr>
                </a:tc>
                <a:tc>
                  <a:txBody>
                    <a:bodyPr/>
                    <a:lstStyle/>
                    <a:p>
                      <a:pPr algn="ctr">
                        <a:lnSpc>
                          <a:spcPts val="1000"/>
                        </a:lnSpc>
                        <a:spcBef>
                          <a:spcPts val="600"/>
                        </a:spcBef>
                        <a:spcAft>
                          <a:spcPts val="0"/>
                        </a:spcAft>
                      </a:pPr>
                      <a:r>
                        <a:rPr lang="de-DE" sz="1300" dirty="0">
                          <a:solidFill>
                            <a:schemeClr val="tx1"/>
                          </a:solidFill>
                          <a:effectLst/>
                          <a:latin typeface="+mn-lt"/>
                          <a:ea typeface="Calibri" panose="020F0502020204030204" pitchFamily="34" charset="0"/>
                          <a:cs typeface="Calibri" panose="020F0502020204030204" pitchFamily="34" charset="0"/>
                        </a:rPr>
                        <a:t>Pflegehilfskräfte</a:t>
                      </a:r>
                    </a:p>
                  </a:txBody>
                  <a:tcPr marL="38605" marR="38605" marT="0" marB="0" anchor="ctr">
                    <a:solidFill>
                      <a:srgbClr val="BF9000"/>
                    </a:solidFill>
                  </a:tcPr>
                </a:tc>
                <a:tc>
                  <a:txBody>
                    <a:bodyPr/>
                    <a:lstStyle/>
                    <a:p>
                      <a:pPr algn="ctr">
                        <a:lnSpc>
                          <a:spcPts val="1600"/>
                        </a:lnSpc>
                        <a:spcBef>
                          <a:spcPts val="600"/>
                        </a:spcBef>
                        <a:spcAft>
                          <a:spcPts val="0"/>
                        </a:spcAft>
                      </a:pPr>
                      <a:r>
                        <a:rPr lang="de-DE" sz="1300" dirty="0">
                          <a:solidFill>
                            <a:schemeClr val="tx1"/>
                          </a:solidFill>
                          <a:effectLst/>
                          <a:latin typeface="+mn-lt"/>
                          <a:ea typeface="Calibri" panose="020F0502020204030204" pitchFamily="34" charset="0"/>
                          <a:cs typeface="Calibri" panose="020F0502020204030204" pitchFamily="34" charset="0"/>
                        </a:rPr>
                        <a:t>Pflegeassistenz-kräfte</a:t>
                      </a:r>
                    </a:p>
                  </a:txBody>
                  <a:tcPr marL="38605" marR="38605" marT="0" marB="0" anchor="ctr">
                    <a:solidFill>
                      <a:srgbClr val="BF9000"/>
                    </a:solidFill>
                  </a:tcPr>
                </a:tc>
                <a:tc>
                  <a:txBody>
                    <a:bodyPr/>
                    <a:lstStyle/>
                    <a:p>
                      <a:pPr algn="ctr">
                        <a:lnSpc>
                          <a:spcPts val="1000"/>
                        </a:lnSpc>
                        <a:spcBef>
                          <a:spcPts val="600"/>
                        </a:spcBef>
                        <a:spcAft>
                          <a:spcPts val="0"/>
                        </a:spcAft>
                      </a:pPr>
                      <a:r>
                        <a:rPr lang="de-DE" sz="1300" dirty="0">
                          <a:solidFill>
                            <a:schemeClr val="tx1"/>
                          </a:solidFill>
                          <a:effectLst/>
                          <a:latin typeface="+mn-lt"/>
                          <a:ea typeface="Calibri" panose="020F0502020204030204" pitchFamily="34" charset="0"/>
                          <a:cs typeface="Calibri" panose="020F0502020204030204" pitchFamily="34" charset="0"/>
                        </a:rPr>
                        <a:t>Pflegefachkräfte</a:t>
                      </a:r>
                    </a:p>
                  </a:txBody>
                  <a:tcPr marL="38605" marR="38605" marT="0" marB="0" anchor="ctr">
                    <a:solidFill>
                      <a:srgbClr val="BF9000"/>
                    </a:solidFill>
                  </a:tcPr>
                </a:tc>
                <a:tc>
                  <a:txBody>
                    <a:bodyPr/>
                    <a:lstStyle/>
                    <a:p>
                      <a:pPr algn="ctr">
                        <a:lnSpc>
                          <a:spcPts val="1000"/>
                        </a:lnSpc>
                        <a:spcBef>
                          <a:spcPts val="600"/>
                        </a:spcBef>
                        <a:spcAft>
                          <a:spcPts val="0"/>
                        </a:spcAft>
                      </a:pPr>
                      <a:r>
                        <a:rPr lang="de-DE" sz="1300" dirty="0">
                          <a:solidFill>
                            <a:schemeClr val="tx1"/>
                          </a:solidFill>
                          <a:effectLst/>
                          <a:latin typeface="+mn-lt"/>
                          <a:ea typeface="Calibri" panose="020F0502020204030204" pitchFamily="34" charset="0"/>
                          <a:cs typeface="Calibri" panose="020F0502020204030204" pitchFamily="34" charset="0"/>
                        </a:rPr>
                        <a:t>Insgesamt</a:t>
                      </a:r>
                    </a:p>
                  </a:txBody>
                  <a:tcPr marL="38605" marR="38605" marT="0" marB="0" anchor="ctr">
                    <a:solidFill>
                      <a:srgbClr val="BF9000"/>
                    </a:solidFill>
                  </a:tcPr>
                </a:tc>
                <a:extLst>
                  <a:ext uri="{0D108BD9-81ED-4DB2-BD59-A6C34878D82A}">
                    <a16:rowId xmlns:a16="http://schemas.microsoft.com/office/drawing/2014/main" val="111714924"/>
                  </a:ext>
                </a:extLst>
              </a:tr>
              <a:tr h="211947">
                <a:tc>
                  <a:txBody>
                    <a:bodyPr/>
                    <a:lstStyle/>
                    <a:p>
                      <a:pPr algn="l">
                        <a:lnSpc>
                          <a:spcPts val="1000"/>
                        </a:lnSpc>
                        <a:spcBef>
                          <a:spcPts val="600"/>
                        </a:spcBef>
                      </a:pPr>
                      <a:r>
                        <a:rPr lang="de-DE" sz="1300" b="0" dirty="0">
                          <a:solidFill>
                            <a:schemeClr val="tx1"/>
                          </a:solidFill>
                          <a:effectLst/>
                        </a:rPr>
                        <a:t>Sachsen</a:t>
                      </a:r>
                      <a:endParaRPr lang="de-DE" sz="13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12%</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130%</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-22%</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11%</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extLst>
                  <a:ext uri="{0D108BD9-81ED-4DB2-BD59-A6C34878D82A}">
                    <a16:rowId xmlns:a16="http://schemas.microsoft.com/office/drawing/2014/main" val="1017774157"/>
                  </a:ext>
                </a:extLst>
              </a:tr>
              <a:tr h="211947">
                <a:tc>
                  <a:txBody>
                    <a:bodyPr/>
                    <a:lstStyle/>
                    <a:p>
                      <a:pPr algn="l">
                        <a:lnSpc>
                          <a:spcPts val="1000"/>
                        </a:lnSpc>
                        <a:spcBef>
                          <a:spcPts val="600"/>
                        </a:spcBef>
                      </a:pPr>
                      <a:r>
                        <a:rPr lang="de-DE" sz="1300" b="0" dirty="0">
                          <a:solidFill>
                            <a:schemeClr val="tx1"/>
                          </a:solidFill>
                          <a:effectLst/>
                        </a:rPr>
                        <a:t>Sachsen-Anhalt</a:t>
                      </a:r>
                      <a:endParaRPr lang="de-DE" sz="13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16%</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186%</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-25%</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10%</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extLst>
                  <a:ext uri="{0D108BD9-81ED-4DB2-BD59-A6C34878D82A}">
                    <a16:rowId xmlns:a16="http://schemas.microsoft.com/office/drawing/2014/main" val="4238998047"/>
                  </a:ext>
                </a:extLst>
              </a:tr>
              <a:tr h="211947">
                <a:tc>
                  <a:txBody>
                    <a:bodyPr/>
                    <a:lstStyle/>
                    <a:p>
                      <a:pPr algn="l">
                        <a:lnSpc>
                          <a:spcPts val="1000"/>
                        </a:lnSpc>
                        <a:spcBef>
                          <a:spcPts val="600"/>
                        </a:spcBef>
                      </a:pPr>
                      <a:r>
                        <a:rPr lang="de-DE" sz="1300" b="0" dirty="0">
                          <a:solidFill>
                            <a:schemeClr val="tx1"/>
                          </a:solidFill>
                          <a:effectLst/>
                        </a:rPr>
                        <a:t>Hamburg</a:t>
                      </a:r>
                      <a:endParaRPr lang="de-DE" sz="13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13%</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74%</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3%</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16%</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extLst>
                  <a:ext uri="{0D108BD9-81ED-4DB2-BD59-A6C34878D82A}">
                    <a16:rowId xmlns:a16="http://schemas.microsoft.com/office/drawing/2014/main" val="3186359260"/>
                  </a:ext>
                </a:extLst>
              </a:tr>
              <a:tr h="189568">
                <a:tc>
                  <a:txBody>
                    <a:bodyPr/>
                    <a:lstStyle/>
                    <a:p>
                      <a:pPr algn="l">
                        <a:lnSpc>
                          <a:spcPts val="1000"/>
                        </a:lnSpc>
                        <a:spcBef>
                          <a:spcPts val="600"/>
                        </a:spcBef>
                      </a:pPr>
                      <a:r>
                        <a:rPr lang="de-DE" sz="1300" b="0" dirty="0">
                          <a:solidFill>
                            <a:schemeClr val="tx1"/>
                          </a:solidFill>
                          <a:effectLst/>
                        </a:rPr>
                        <a:t>Schleswig-Holstein</a:t>
                      </a:r>
                      <a:endParaRPr lang="de-DE" sz="13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-21%</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123%</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16%</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10%</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extLst>
                  <a:ext uri="{0D108BD9-81ED-4DB2-BD59-A6C34878D82A}">
                    <a16:rowId xmlns:a16="http://schemas.microsoft.com/office/drawing/2014/main" val="2683274983"/>
                  </a:ext>
                </a:extLst>
              </a:tr>
              <a:tr h="211947">
                <a:tc>
                  <a:txBody>
                    <a:bodyPr/>
                    <a:lstStyle/>
                    <a:p>
                      <a:pPr algn="l">
                        <a:lnSpc>
                          <a:spcPts val="1000"/>
                        </a:lnSpc>
                        <a:spcBef>
                          <a:spcPts val="600"/>
                        </a:spcBef>
                      </a:pPr>
                      <a:r>
                        <a:rPr lang="de-DE" sz="1300" b="0" dirty="0">
                          <a:solidFill>
                            <a:schemeClr val="tx1"/>
                          </a:solidFill>
                          <a:effectLst/>
                        </a:rPr>
                        <a:t>Bayern</a:t>
                      </a:r>
                      <a:endParaRPr lang="de-DE" sz="13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-17%</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139%</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3%</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14%</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extLst>
                  <a:ext uri="{0D108BD9-81ED-4DB2-BD59-A6C34878D82A}">
                    <a16:rowId xmlns:a16="http://schemas.microsoft.com/office/drawing/2014/main" val="1024964812"/>
                  </a:ext>
                </a:extLst>
              </a:tr>
              <a:tr h="234788">
                <a:tc>
                  <a:txBody>
                    <a:bodyPr/>
                    <a:lstStyle/>
                    <a:p>
                      <a:pPr algn="l">
                        <a:lnSpc>
                          <a:spcPts val="1000"/>
                        </a:lnSpc>
                        <a:spcBef>
                          <a:spcPts val="600"/>
                        </a:spcBef>
                      </a:pPr>
                      <a:r>
                        <a:rPr lang="de-DE" sz="1300" b="0" dirty="0">
                          <a:solidFill>
                            <a:schemeClr val="tx1"/>
                          </a:solidFill>
                          <a:effectLst/>
                        </a:rPr>
                        <a:t>Baden-Württemberg</a:t>
                      </a:r>
                      <a:endParaRPr lang="de-DE" sz="13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-33%</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84%</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-9%</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-13%</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extLst>
                  <a:ext uri="{0D108BD9-81ED-4DB2-BD59-A6C34878D82A}">
                    <a16:rowId xmlns:a16="http://schemas.microsoft.com/office/drawing/2014/main" val="3849117039"/>
                  </a:ext>
                </a:extLst>
              </a:tr>
              <a:tr h="221570">
                <a:tc>
                  <a:txBody>
                    <a:bodyPr/>
                    <a:lstStyle/>
                    <a:p>
                      <a:pPr algn="l">
                        <a:lnSpc>
                          <a:spcPts val="1000"/>
                        </a:lnSpc>
                        <a:spcBef>
                          <a:spcPts val="600"/>
                        </a:spcBef>
                      </a:pPr>
                      <a:r>
                        <a:rPr lang="de-DE" sz="1300" b="0" dirty="0">
                          <a:solidFill>
                            <a:schemeClr val="tx1"/>
                          </a:solidFill>
                          <a:effectLst/>
                        </a:rPr>
                        <a:t>Berlin</a:t>
                      </a:r>
                      <a:endParaRPr lang="de-DE" sz="13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-35%</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marR="46355" algn="r">
                        <a:lnSpc>
                          <a:spcPts val="1000"/>
                        </a:lnSpc>
                        <a:spcBef>
                          <a:spcPts val="600"/>
                        </a:spcBef>
                        <a:spcAft>
                          <a:spcPts val="0"/>
                        </a:spcAft>
                      </a:pPr>
                      <a:r>
                        <a:rPr lang="de-DE" sz="1300" dirty="0">
                          <a:solidFill>
                            <a:schemeClr val="tx1"/>
                          </a:solidFill>
                          <a:effectLst/>
                        </a:rPr>
                        <a:t>nicht anwendbar</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114490"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-14%</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extLst>
                  <a:ext uri="{0D108BD9-81ED-4DB2-BD59-A6C34878D82A}">
                    <a16:rowId xmlns:a16="http://schemas.microsoft.com/office/drawing/2014/main" val="2175129740"/>
                  </a:ext>
                </a:extLst>
              </a:tr>
              <a:tr h="211947">
                <a:tc>
                  <a:txBody>
                    <a:bodyPr/>
                    <a:lstStyle/>
                    <a:p>
                      <a:pPr algn="l">
                        <a:lnSpc>
                          <a:spcPts val="1000"/>
                        </a:lnSpc>
                        <a:spcBef>
                          <a:spcPts val="600"/>
                        </a:spcBef>
                      </a:pPr>
                      <a:r>
                        <a:rPr lang="de-DE" sz="1300" b="0" dirty="0">
                          <a:solidFill>
                            <a:schemeClr val="tx1"/>
                          </a:solidFill>
                          <a:effectLst/>
                        </a:rPr>
                        <a:t>NRW</a:t>
                      </a:r>
                      <a:endParaRPr lang="de-DE" sz="13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-16%</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422%</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-3%</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dirty="0">
                          <a:solidFill>
                            <a:schemeClr val="tx1"/>
                          </a:solidFill>
                          <a:effectLst/>
                        </a:rPr>
                        <a:t>17%</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extLst>
                  <a:ext uri="{0D108BD9-81ED-4DB2-BD59-A6C34878D82A}">
                    <a16:rowId xmlns:a16="http://schemas.microsoft.com/office/drawing/2014/main" val="486710814"/>
                  </a:ext>
                </a:extLst>
              </a:tr>
              <a:tr h="211947">
                <a:tc>
                  <a:txBody>
                    <a:bodyPr/>
                    <a:lstStyle/>
                    <a:p>
                      <a:pPr algn="l">
                        <a:lnSpc>
                          <a:spcPts val="1000"/>
                        </a:lnSpc>
                        <a:spcBef>
                          <a:spcPts val="600"/>
                        </a:spcBef>
                      </a:pPr>
                      <a:r>
                        <a:rPr lang="de-DE" sz="1300" b="0" dirty="0">
                          <a:solidFill>
                            <a:schemeClr val="tx1"/>
                          </a:solidFill>
                          <a:effectLst/>
                        </a:rPr>
                        <a:t>Niedersachsen</a:t>
                      </a:r>
                      <a:endParaRPr lang="de-DE" sz="13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84%</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-17%</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-23%</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tc>
                  <a:txBody>
                    <a:bodyPr/>
                    <a:lstStyle/>
                    <a:p>
                      <a:pPr algn="r">
                        <a:lnSpc>
                          <a:spcPts val="1000"/>
                        </a:lnSpc>
                        <a:spcBef>
                          <a:spcPts val="600"/>
                        </a:spcBef>
                        <a:spcAft>
                          <a:spcPts val="0"/>
                        </a:spcAft>
                      </a:pPr>
                      <a:r>
                        <a:rPr lang="de-DE" sz="1300" dirty="0">
                          <a:solidFill>
                            <a:schemeClr val="tx1"/>
                          </a:solidFill>
                          <a:effectLst/>
                        </a:rPr>
                        <a:t>12%</a:t>
                      </a:r>
                      <a:endParaRPr lang="de-DE" sz="13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solidFill>
                  </a:tcPr>
                </a:tc>
                <a:extLst>
                  <a:ext uri="{0D108BD9-81ED-4DB2-BD59-A6C34878D82A}">
                    <a16:rowId xmlns:a16="http://schemas.microsoft.com/office/drawing/2014/main" val="879041451"/>
                  </a:ext>
                </a:extLst>
              </a:tr>
              <a:tr h="213305">
                <a:tc>
                  <a:txBody>
                    <a:bodyPr/>
                    <a:lstStyle/>
                    <a:p>
                      <a:pPr algn="l">
                        <a:lnSpc>
                          <a:spcPts val="1000"/>
                        </a:lnSpc>
                        <a:spcBef>
                          <a:spcPts val="600"/>
                        </a:spcBef>
                      </a:pPr>
                      <a:r>
                        <a:rPr lang="de-DE" sz="1300" b="1" dirty="0">
                          <a:solidFill>
                            <a:schemeClr val="tx1"/>
                          </a:solidFill>
                          <a:effectLst/>
                        </a:rPr>
                        <a:t>Insgesamt</a:t>
                      </a:r>
                      <a:endParaRPr lang="de-DE" sz="13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38605" marT="0" marB="0" anchor="b">
                    <a:solidFill>
                      <a:schemeClr val="bg2">
                        <a:lumMod val="90000"/>
                      </a:schemeClr>
                    </a:solidFill>
                  </a:tcPr>
                </a:tc>
                <a:tc>
                  <a:txBody>
                    <a:bodyPr/>
                    <a:lstStyle/>
                    <a:p>
                      <a:pPr algn="r">
                        <a:lnSpc>
                          <a:spcPts val="1000"/>
                        </a:lnSpc>
                        <a:spcBef>
                          <a:spcPts val="600"/>
                        </a:spcBef>
                        <a:spcAft>
                          <a:spcPts val="0"/>
                        </a:spcAft>
                      </a:pPr>
                      <a:r>
                        <a:rPr lang="de-DE" sz="1300" b="1" dirty="0">
                          <a:solidFill>
                            <a:schemeClr val="tx1"/>
                          </a:solidFill>
                          <a:effectLst/>
                        </a:rPr>
                        <a:t>0%</a:t>
                      </a:r>
                      <a:endParaRPr lang="de-DE" sz="13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b="1" dirty="0">
                          <a:solidFill>
                            <a:schemeClr val="tx1"/>
                          </a:solidFill>
                          <a:effectLst/>
                        </a:rPr>
                        <a:t>137%</a:t>
                      </a:r>
                      <a:endParaRPr lang="de-DE" sz="13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b="1" dirty="0">
                          <a:solidFill>
                            <a:schemeClr val="tx1"/>
                          </a:solidFill>
                          <a:effectLst/>
                        </a:rPr>
                        <a:t>-8%</a:t>
                      </a:r>
                      <a:endParaRPr lang="de-DE" sz="13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tc>
                  <a:txBody>
                    <a:bodyPr/>
                    <a:lstStyle/>
                    <a:p>
                      <a:pPr algn="r">
                        <a:lnSpc>
                          <a:spcPts val="1000"/>
                        </a:lnSpc>
                        <a:spcBef>
                          <a:spcPts val="600"/>
                        </a:spcBef>
                        <a:spcAft>
                          <a:spcPts val="0"/>
                        </a:spcAft>
                      </a:pPr>
                      <a:r>
                        <a:rPr lang="de-DE" sz="1300" b="1" dirty="0">
                          <a:solidFill>
                            <a:schemeClr val="tx1"/>
                          </a:solidFill>
                          <a:effectLst/>
                        </a:rPr>
                        <a:t>10%</a:t>
                      </a:r>
                      <a:endParaRPr lang="de-DE" sz="13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38605" marR="572449" marT="0" marB="0" anchor="b">
                    <a:solidFill>
                      <a:schemeClr val="bg2">
                        <a:lumMod val="90000"/>
                      </a:schemeClr>
                    </a:solidFill>
                  </a:tcPr>
                </a:tc>
                <a:extLst>
                  <a:ext uri="{0D108BD9-81ED-4DB2-BD59-A6C34878D82A}">
                    <a16:rowId xmlns:a16="http://schemas.microsoft.com/office/drawing/2014/main" val="1378812319"/>
                  </a:ext>
                </a:extLst>
              </a:tr>
            </a:tbl>
          </a:graphicData>
        </a:graphic>
      </p:graphicFrame>
    </p:spTree>
    <p:extLst>
      <p:ext uri="{BB962C8B-B14F-4D97-AF65-F5344CB8AC3E}">
        <p14:creationId xmlns:p14="http://schemas.microsoft.com/office/powerpoint/2010/main" val="24143628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BE985E-890E-4934-B560-DBECEAB771D1}"/>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F84F0A9C-D2B3-A0C4-2950-F12112A81A55}"/>
              </a:ext>
            </a:extLst>
          </p:cNvPr>
          <p:cNvSpPr/>
          <p:nvPr/>
        </p:nvSpPr>
        <p:spPr bwMode="auto">
          <a:xfrm>
            <a:off x="2279576" y="2348880"/>
            <a:ext cx="9793088" cy="432048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Im Durchschnitt keine Mehrpersonalisierung bei Hilfs- und Fachkräften, sondern nur bei Assistenzkräften </a:t>
            </a:r>
          </a:p>
          <a:p>
            <a:pPr lvl="1">
              <a:lnSpc>
                <a:spcPct val="100000"/>
              </a:lnSpc>
              <a:spcBef>
                <a:spcPts val="1800"/>
              </a:spcBef>
              <a:buFont typeface="Arial" panose="020B0604020202020204" pitchFamily="34" charset="0"/>
              <a:buChar char="•"/>
              <a:defRPr/>
            </a:pPr>
            <a:r>
              <a:rPr lang="de-DE" sz="2400" dirty="0"/>
              <a:t>Insgesamt Mehrpersonalisierung </a:t>
            </a:r>
            <a:r>
              <a:rPr lang="de-DE" sz="2400" i="1" dirty="0"/>
              <a:t>der Gesamteinrichtungen</a:t>
            </a:r>
            <a:br>
              <a:rPr lang="de-DE" sz="2400" dirty="0"/>
            </a:br>
            <a:r>
              <a:rPr lang="de-DE" sz="2400" dirty="0"/>
              <a:t>um 10% - bei großer Heterogenität</a:t>
            </a:r>
            <a:endParaRPr lang="de-DE" sz="2400" dirty="0">
              <a:solidFill>
                <a:schemeClr val="bg1">
                  <a:lumMod val="75000"/>
                </a:schemeClr>
              </a:solidFill>
            </a:endParaRPr>
          </a:p>
          <a:p>
            <a:pPr lvl="1">
              <a:lnSpc>
                <a:spcPct val="100000"/>
              </a:lnSpc>
              <a:spcBef>
                <a:spcPts val="1800"/>
              </a:spcBef>
              <a:buFont typeface="Arial" panose="020B0604020202020204" pitchFamily="34" charset="0"/>
              <a:buChar char="•"/>
              <a:defRPr/>
            </a:pPr>
            <a:r>
              <a:rPr lang="de-DE" sz="2400" dirty="0"/>
              <a:t>Beschränkung auf einen Fokuswohnbereich aufgrund der instabilen und zu geringen Personalausstattung </a:t>
            </a:r>
          </a:p>
          <a:p>
            <a:pPr lvl="1">
              <a:lnSpc>
                <a:spcPct val="100000"/>
              </a:lnSpc>
              <a:spcBef>
                <a:spcPts val="1800"/>
              </a:spcBef>
              <a:buFont typeface="Arial" panose="020B0604020202020204" pitchFamily="34" charset="0"/>
              <a:buChar char="•"/>
              <a:defRPr/>
            </a:pPr>
            <a:r>
              <a:rPr lang="de-DE" sz="2400" dirty="0"/>
              <a:t>Realisiert zwischen t</a:t>
            </a:r>
            <a:r>
              <a:rPr lang="de-DE" sz="2400" baseline="-25000" dirty="0"/>
              <a:t>0</a:t>
            </a:r>
            <a:r>
              <a:rPr lang="de-DE" sz="2400" dirty="0"/>
              <a:t> und t</a:t>
            </a:r>
            <a:r>
              <a:rPr lang="de-DE" sz="2400" baseline="-25000" dirty="0"/>
              <a:t>1</a:t>
            </a:r>
            <a:r>
              <a:rPr lang="de-DE" sz="2400" dirty="0"/>
              <a:t>: Erhöhung der Stellenumfänge </a:t>
            </a:r>
            <a:br>
              <a:rPr lang="de-DE" sz="2400" dirty="0"/>
            </a:br>
            <a:r>
              <a:rPr lang="de-DE" sz="2400" i="1" dirty="0"/>
              <a:t>im Fokuswohnbereich</a:t>
            </a:r>
            <a:r>
              <a:rPr lang="de-DE" sz="2400" dirty="0"/>
              <a:t> um ca. 20%</a:t>
            </a:r>
            <a:endParaRPr sz="2400" dirty="0"/>
          </a:p>
          <a:p>
            <a:pPr marL="0" indent="0">
              <a:buNone/>
              <a:defRPr/>
            </a:pPr>
            <a:endParaRPr lang="de-DE" sz="2400" dirty="0"/>
          </a:p>
          <a:p>
            <a:pPr marL="0" indent="0">
              <a:buNone/>
              <a:defRPr/>
            </a:pPr>
            <a:endParaRPr lang="de-DE" sz="2400" dirty="0"/>
          </a:p>
        </p:txBody>
      </p:sp>
      <p:sp>
        <p:nvSpPr>
          <p:cNvPr id="4" name="Textplatzhalter 3">
            <a:extLst>
              <a:ext uri="{FF2B5EF4-FFF2-40B4-BE49-F238E27FC236}">
                <a16:creationId xmlns:a16="http://schemas.microsoft.com/office/drawing/2014/main" id="{4DF8F214-7F73-CE8C-BA55-CDE83397B893}"/>
              </a:ext>
            </a:extLst>
          </p:cNvPr>
          <p:cNvSpPr/>
          <p:nvPr/>
        </p:nvSpPr>
        <p:spPr bwMode="auto">
          <a:xfrm>
            <a:off x="2279576" y="845167"/>
            <a:ext cx="936104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4. Projektdurchführung</a:t>
            </a:r>
          </a:p>
        </p:txBody>
      </p:sp>
      <p:sp>
        <p:nvSpPr>
          <p:cNvPr id="2" name="Titel 1">
            <a:extLst>
              <a:ext uri="{FF2B5EF4-FFF2-40B4-BE49-F238E27FC236}">
                <a16:creationId xmlns:a16="http://schemas.microsoft.com/office/drawing/2014/main" id="{F6B59244-F935-6716-8F17-501F9B16348D}"/>
              </a:ext>
            </a:extLst>
          </p:cNvPr>
          <p:cNvSpPr>
            <a:spLocks/>
          </p:cNvSpPr>
          <p:nvPr/>
        </p:nvSpPr>
        <p:spPr bwMode="gray">
          <a:xfrm>
            <a:off x="2351584" y="1664864"/>
            <a:ext cx="7272808"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Strukturkomponente: Personalausstattung</a:t>
            </a:r>
          </a:p>
        </p:txBody>
      </p:sp>
    </p:spTree>
    <p:extLst>
      <p:ext uri="{BB962C8B-B14F-4D97-AF65-F5344CB8AC3E}">
        <p14:creationId xmlns:p14="http://schemas.microsoft.com/office/powerpoint/2010/main" val="41036983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BA602-D2CD-3D69-AB76-2AE0E4B7C49A}"/>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A76CB206-9002-C138-633B-01018073ED46}"/>
              </a:ext>
            </a:extLst>
          </p:cNvPr>
          <p:cNvSpPr/>
          <p:nvPr/>
        </p:nvSpPr>
        <p:spPr bwMode="auto">
          <a:xfrm>
            <a:off x="2279576" y="2348880"/>
            <a:ext cx="9912424"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Konzeptvarianten:</a:t>
            </a:r>
          </a:p>
          <a:p>
            <a:pPr lvl="2">
              <a:lnSpc>
                <a:spcPct val="100000"/>
              </a:lnSpc>
              <a:spcBef>
                <a:spcPts val="600"/>
              </a:spcBef>
              <a:buFont typeface="Symbol" panose="05050102010706020507" pitchFamily="18" charset="2"/>
              <a:buChar char="-"/>
              <a:tabLst>
                <a:tab pos="2149475" algn="l"/>
              </a:tabLst>
              <a:defRPr/>
            </a:pPr>
            <a:r>
              <a:rPr lang="de-DE" sz="2000" dirty="0" err="1">
                <a:solidFill>
                  <a:srgbClr val="C65913"/>
                </a:solidFill>
              </a:rPr>
              <a:t>QubA</a:t>
            </a:r>
            <a:r>
              <a:rPr lang="de-DE" sz="2000" dirty="0"/>
              <a:t>:	</a:t>
            </a:r>
            <a:r>
              <a:rPr lang="de-DE" sz="2000" dirty="0">
                <a:solidFill>
                  <a:srgbClr val="C65913"/>
                </a:solidFill>
              </a:rPr>
              <a:t>Q</a:t>
            </a:r>
            <a:r>
              <a:rPr lang="de-DE" sz="2000" dirty="0"/>
              <a:t>ualifikations- </a:t>
            </a:r>
            <a:r>
              <a:rPr lang="de-DE" sz="2000" dirty="0">
                <a:solidFill>
                  <a:srgbClr val="C65913"/>
                </a:solidFill>
              </a:rPr>
              <a:t>u</a:t>
            </a:r>
            <a:r>
              <a:rPr lang="de-DE" sz="2000" dirty="0"/>
              <a:t>nd </a:t>
            </a:r>
            <a:r>
              <a:rPr lang="de-DE" sz="2000" dirty="0" err="1">
                <a:solidFill>
                  <a:srgbClr val="C65913"/>
                </a:solidFill>
              </a:rPr>
              <a:t>b</a:t>
            </a:r>
            <a:r>
              <a:rPr lang="de-DE" sz="2000" dirty="0" err="1"/>
              <a:t>ewohnendenorientierte</a:t>
            </a:r>
            <a:r>
              <a:rPr lang="de-DE" sz="2000" dirty="0"/>
              <a:t> 	</a:t>
            </a:r>
            <a:r>
              <a:rPr lang="de-DE" sz="2000" dirty="0">
                <a:solidFill>
                  <a:srgbClr val="C65913"/>
                </a:solidFill>
              </a:rPr>
              <a:t>A</a:t>
            </a:r>
            <a:r>
              <a:rPr lang="de-DE" sz="2000" dirty="0"/>
              <a:t>rbeitsorganisation</a:t>
            </a:r>
          </a:p>
          <a:p>
            <a:pPr lvl="2">
              <a:lnSpc>
                <a:spcPct val="100000"/>
              </a:lnSpc>
              <a:spcBef>
                <a:spcPts val="600"/>
              </a:spcBef>
              <a:buFont typeface="Symbol" panose="05050102010706020507" pitchFamily="18" charset="2"/>
              <a:buChar char="-"/>
              <a:tabLst>
                <a:tab pos="2149475" algn="l"/>
              </a:tabLst>
              <a:defRPr/>
            </a:pPr>
            <a:r>
              <a:rPr lang="de-DE" sz="2000" dirty="0">
                <a:solidFill>
                  <a:srgbClr val="C65913"/>
                </a:solidFill>
              </a:rPr>
              <a:t>Kuba: 	K</a:t>
            </a:r>
            <a:r>
              <a:rPr lang="de-DE" sz="2000" dirty="0"/>
              <a:t>ompetenz- </a:t>
            </a:r>
            <a:r>
              <a:rPr lang="de-DE" sz="2000" dirty="0">
                <a:solidFill>
                  <a:srgbClr val="C65913"/>
                </a:solidFill>
              </a:rPr>
              <a:t>u</a:t>
            </a:r>
            <a:r>
              <a:rPr lang="de-DE" sz="2000" dirty="0"/>
              <a:t>nd </a:t>
            </a:r>
            <a:r>
              <a:rPr lang="de-DE" sz="2000" dirty="0" err="1">
                <a:solidFill>
                  <a:srgbClr val="C65913"/>
                </a:solidFill>
              </a:rPr>
              <a:t>b</a:t>
            </a:r>
            <a:r>
              <a:rPr lang="de-DE" sz="2000" dirty="0" err="1"/>
              <a:t>ewohnendenorientierte</a:t>
            </a:r>
            <a:r>
              <a:rPr lang="de-DE" sz="2000" dirty="0"/>
              <a:t> </a:t>
            </a:r>
            <a:r>
              <a:rPr lang="de-DE" sz="2000" dirty="0">
                <a:solidFill>
                  <a:srgbClr val="C65913"/>
                </a:solidFill>
              </a:rPr>
              <a:t>A</a:t>
            </a:r>
            <a:r>
              <a:rPr lang="de-DE" sz="2000" dirty="0"/>
              <a:t>rbeitsorganisation</a:t>
            </a:r>
          </a:p>
          <a:p>
            <a:pPr lvl="1">
              <a:lnSpc>
                <a:spcPct val="100000"/>
              </a:lnSpc>
              <a:spcBef>
                <a:spcPts val="2400"/>
              </a:spcBef>
              <a:buFont typeface="Arial" panose="020B0604020202020204" pitchFamily="34" charset="0"/>
              <a:buChar char="•"/>
              <a:defRPr/>
            </a:pPr>
            <a:r>
              <a:rPr lang="de-DE" sz="2400" dirty="0"/>
              <a:t>Bezugspflegekonzeption: </a:t>
            </a:r>
            <a:r>
              <a:rPr lang="de-DE" sz="2400" dirty="0">
                <a:solidFill>
                  <a:srgbClr val="C65913"/>
                </a:solidFill>
              </a:rPr>
              <a:t>Bezugspflegetandems </a:t>
            </a:r>
            <a:r>
              <a:rPr lang="de-DE" sz="2400" dirty="0"/>
              <a:t>bestehend aus einer Fachkraft und einer Assistenz- oder Hilfskraft, die einen großen Teil der Pflege übernimmt. Die </a:t>
            </a:r>
            <a:r>
              <a:rPr lang="de-DE" sz="2400" dirty="0" err="1"/>
              <a:t>Pflegeprozessverant-wortung</a:t>
            </a:r>
            <a:r>
              <a:rPr lang="de-DE" sz="2400" dirty="0"/>
              <a:t> -und </a:t>
            </a:r>
            <a:r>
              <a:rPr lang="de-DE" sz="2400" dirty="0" err="1"/>
              <a:t>steuerung</a:t>
            </a:r>
            <a:r>
              <a:rPr lang="de-DE" sz="2400" dirty="0"/>
              <a:t> obliegt dabei der Pflegefachkraft. </a:t>
            </a:r>
          </a:p>
          <a:p>
            <a:pPr marL="539750" lvl="1" indent="0">
              <a:lnSpc>
                <a:spcPct val="100000"/>
              </a:lnSpc>
              <a:spcBef>
                <a:spcPts val="1800"/>
              </a:spcBef>
              <a:buSzPct val="50000"/>
              <a:buNone/>
              <a:defRPr/>
            </a:pPr>
            <a:endParaRPr lang="de-DE" sz="2400" dirty="0"/>
          </a:p>
          <a:p>
            <a:pPr lvl="1">
              <a:lnSpc>
                <a:spcPct val="100000"/>
              </a:lnSpc>
              <a:spcBef>
                <a:spcPts val="1800"/>
              </a:spcBef>
              <a:buSzPct val="50000"/>
              <a:buFont typeface="Wingdings" panose="05000000000000000000" pitchFamily="2" charset="2"/>
              <a:buChar char="§"/>
              <a:defRPr/>
            </a:pPr>
            <a:endParaRPr lang="de-DE" sz="2400" dirty="0"/>
          </a:p>
          <a:p>
            <a:pPr lvl="1">
              <a:lnSpc>
                <a:spcPct val="100000"/>
              </a:lnSpc>
              <a:spcBef>
                <a:spcPts val="1800"/>
              </a:spcBef>
              <a:buSzPct val="50000"/>
              <a:buFont typeface="Courier New" panose="02070309020205020404" pitchFamily="49" charset="0"/>
              <a:buChar char="o"/>
              <a:defRPr/>
            </a:pPr>
            <a:endParaRPr lang="de-DE" sz="2400" dirty="0"/>
          </a:p>
          <a:p>
            <a:pPr lvl="1">
              <a:lnSpc>
                <a:spcPct val="100000"/>
              </a:lnSpc>
              <a:spcBef>
                <a:spcPts val="1800"/>
              </a:spcBef>
              <a:buFont typeface="Arial" panose="020B0604020202020204" pitchFamily="34" charset="0"/>
              <a:buChar char="•"/>
              <a:defRPr/>
            </a:pPr>
            <a:endParaRPr sz="2400" dirty="0"/>
          </a:p>
          <a:p>
            <a:pPr marL="0" indent="0">
              <a:buNone/>
              <a:defRPr/>
            </a:pPr>
            <a:endParaRPr lang="de-DE" sz="2400" dirty="0"/>
          </a:p>
        </p:txBody>
      </p:sp>
      <p:sp>
        <p:nvSpPr>
          <p:cNvPr id="4" name="Textplatzhalter 3">
            <a:extLst>
              <a:ext uri="{FF2B5EF4-FFF2-40B4-BE49-F238E27FC236}">
                <a16:creationId xmlns:a16="http://schemas.microsoft.com/office/drawing/2014/main" id="{5A39C50B-334A-EA3E-4043-763B539694D5}"/>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4. Projektdurchführung</a:t>
            </a:r>
          </a:p>
          <a:p>
            <a:pPr marL="0" indent="0">
              <a:buNone/>
              <a:defRPr/>
            </a:pPr>
            <a:endParaRPr lang="de-DE" sz="2400" dirty="0"/>
          </a:p>
        </p:txBody>
      </p:sp>
      <p:sp>
        <p:nvSpPr>
          <p:cNvPr id="2" name="Titel 1">
            <a:extLst>
              <a:ext uri="{FF2B5EF4-FFF2-40B4-BE49-F238E27FC236}">
                <a16:creationId xmlns:a16="http://schemas.microsoft.com/office/drawing/2014/main" id="{192ECC0F-5BA1-D8AB-BEF5-FBFE2FE93F27}"/>
              </a:ext>
            </a:extLst>
          </p:cNvPr>
          <p:cNvSpPr>
            <a:spLocks/>
          </p:cNvSpPr>
          <p:nvPr/>
        </p:nvSpPr>
        <p:spPr bwMode="gray">
          <a:xfrm>
            <a:off x="2351584" y="1664864"/>
            <a:ext cx="9840416"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500" dirty="0"/>
              <a:t>Prozesskomponente: Personal- und Organisationsentwicklung</a:t>
            </a:r>
          </a:p>
        </p:txBody>
      </p:sp>
    </p:spTree>
    <p:extLst>
      <p:ext uri="{BB962C8B-B14F-4D97-AF65-F5344CB8AC3E}">
        <p14:creationId xmlns:p14="http://schemas.microsoft.com/office/powerpoint/2010/main" val="31355393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96EEBC-5BC0-A776-7031-EC818B77E268}"/>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207C2934-DCCE-4675-651C-3661FEBE4E33}"/>
              </a:ext>
            </a:extLst>
          </p:cNvPr>
          <p:cNvSpPr/>
          <p:nvPr/>
        </p:nvSpPr>
        <p:spPr bwMode="auto">
          <a:xfrm>
            <a:off x="2279576" y="2348880"/>
            <a:ext cx="9793088" cy="432048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None/>
              <a:defRPr/>
            </a:pPr>
            <a:endParaRPr lang="de-DE" sz="2400" dirty="0"/>
          </a:p>
          <a:p>
            <a:pPr marL="0" indent="0">
              <a:buNone/>
              <a:defRPr/>
            </a:pPr>
            <a:endParaRPr lang="de-DE" sz="2400" dirty="0"/>
          </a:p>
        </p:txBody>
      </p:sp>
      <p:sp>
        <p:nvSpPr>
          <p:cNvPr id="4" name="Textplatzhalter 3">
            <a:extLst>
              <a:ext uri="{FF2B5EF4-FFF2-40B4-BE49-F238E27FC236}">
                <a16:creationId xmlns:a16="http://schemas.microsoft.com/office/drawing/2014/main" id="{D29C9A3C-F4C4-EB98-8D0B-934BD90F7824}"/>
              </a:ext>
            </a:extLst>
          </p:cNvPr>
          <p:cNvSpPr/>
          <p:nvPr/>
        </p:nvSpPr>
        <p:spPr bwMode="auto">
          <a:xfrm>
            <a:off x="2279576" y="845167"/>
            <a:ext cx="936104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4. Projektdurchführung</a:t>
            </a:r>
          </a:p>
        </p:txBody>
      </p:sp>
      <p:sp>
        <p:nvSpPr>
          <p:cNvPr id="2" name="Textfeld 1">
            <a:extLst>
              <a:ext uri="{FF2B5EF4-FFF2-40B4-BE49-F238E27FC236}">
                <a16:creationId xmlns:a16="http://schemas.microsoft.com/office/drawing/2014/main" id="{1011AD07-D311-4AEC-98D5-C13C1A6D8E22}"/>
              </a:ext>
            </a:extLst>
          </p:cNvPr>
          <p:cNvSpPr txBox="1"/>
          <p:nvPr/>
        </p:nvSpPr>
        <p:spPr bwMode="auto">
          <a:xfrm>
            <a:off x="2279576" y="2381393"/>
            <a:ext cx="9001000" cy="3939540"/>
          </a:xfrm>
          <a:prstGeom prst="rect">
            <a:avLst/>
          </a:prstGeom>
          <a:noFill/>
        </p:spPr>
        <p:txBody>
          <a:bodyPr wrap="square" rtlCol="0">
            <a:spAutoFit/>
          </a:bodyPr>
          <a:lstStyle/>
          <a:p>
            <a:pPr marL="800100" lvl="1" indent="-342900">
              <a:spcBef>
                <a:spcPts val="1800"/>
              </a:spcBef>
              <a:buFont typeface="Arial" panose="020B0604020202020204" pitchFamily="34" charset="0"/>
              <a:buChar char="•"/>
            </a:pPr>
            <a:r>
              <a:rPr lang="de-DE" sz="2400" dirty="0"/>
              <a:t>Praktische Umsetzung in den 10 Modelleinrichtungen zwischen 4. Quartal 2023 und 1. Quartal 2025</a:t>
            </a:r>
          </a:p>
          <a:p>
            <a:pPr marL="800100" lvl="1" indent="-342900">
              <a:spcBef>
                <a:spcPts val="1800"/>
              </a:spcBef>
              <a:buFont typeface="Arial" panose="020B0604020202020204" pitchFamily="34" charset="0"/>
              <a:buChar char="•"/>
            </a:pPr>
            <a:r>
              <a:rPr lang="de-DE" sz="2400" dirty="0"/>
              <a:t>Sukzessive und zeitversetzte Durchführung, </a:t>
            </a:r>
            <a:br>
              <a:rPr lang="de-DE" sz="2400" dirty="0"/>
            </a:br>
            <a:r>
              <a:rPr lang="de-DE" sz="2400" dirty="0"/>
              <a:t>Anleitung und Begleitung durch das Projektteam</a:t>
            </a:r>
          </a:p>
          <a:p>
            <a:pPr marL="800100" lvl="1" indent="-342900">
              <a:spcBef>
                <a:spcPts val="1800"/>
              </a:spcBef>
              <a:buFont typeface="Arial" panose="020B0604020202020204" pitchFamily="34" charset="0"/>
              <a:buChar char="•"/>
            </a:pPr>
            <a:r>
              <a:rPr lang="de-DE" sz="2400" dirty="0"/>
              <a:t>4 Bereiche, in denen Veränderungen angestrebt wurden:</a:t>
            </a:r>
          </a:p>
          <a:p>
            <a:pPr marL="1257300" lvl="2" indent="-342900">
              <a:spcBef>
                <a:spcPts val="600"/>
              </a:spcBef>
              <a:buFont typeface="Symbol" panose="05050102010706020507" pitchFamily="18" charset="2"/>
              <a:buChar char="-"/>
            </a:pPr>
            <a:r>
              <a:rPr lang="de-DE" sz="2000" dirty="0"/>
              <a:t>Kompetenzmanagement</a:t>
            </a:r>
          </a:p>
          <a:p>
            <a:pPr marL="1257300" lvl="2" indent="-342900">
              <a:spcBef>
                <a:spcPts val="600"/>
              </a:spcBef>
              <a:buFont typeface="Symbol" panose="05050102010706020507" pitchFamily="18" charset="2"/>
              <a:buChar char="-"/>
            </a:pPr>
            <a:r>
              <a:rPr lang="de-DE" sz="2000" dirty="0"/>
              <a:t>Bezugspflege</a:t>
            </a:r>
          </a:p>
          <a:p>
            <a:pPr marL="1257300" lvl="2" indent="-342900">
              <a:spcBef>
                <a:spcPts val="600"/>
              </a:spcBef>
              <a:buFont typeface="Symbol" panose="05050102010706020507" pitchFamily="18" charset="2"/>
              <a:buChar char="-"/>
            </a:pPr>
            <a:r>
              <a:rPr lang="de-DE" sz="2000" dirty="0"/>
              <a:t>Arbeitsorganisation</a:t>
            </a:r>
          </a:p>
          <a:p>
            <a:pPr marL="1257300" lvl="2" indent="-342900">
              <a:spcBef>
                <a:spcPts val="600"/>
              </a:spcBef>
              <a:buFont typeface="Symbol" panose="05050102010706020507" pitchFamily="18" charset="2"/>
              <a:buChar char="-"/>
            </a:pPr>
            <a:r>
              <a:rPr lang="de-DE" sz="2000" dirty="0"/>
              <a:t>Veränderungsbereitschaft und -fähigkeit</a:t>
            </a:r>
            <a:endParaRPr lang="de-DE" dirty="0"/>
          </a:p>
        </p:txBody>
      </p:sp>
      <p:sp>
        <p:nvSpPr>
          <p:cNvPr id="3" name="Titel 1">
            <a:extLst>
              <a:ext uri="{FF2B5EF4-FFF2-40B4-BE49-F238E27FC236}">
                <a16:creationId xmlns:a16="http://schemas.microsoft.com/office/drawing/2014/main" id="{4CC84EBF-9B4D-0B91-EBB0-23AAB198F1F7}"/>
              </a:ext>
            </a:extLst>
          </p:cNvPr>
          <p:cNvSpPr>
            <a:spLocks/>
          </p:cNvSpPr>
          <p:nvPr/>
        </p:nvSpPr>
        <p:spPr bwMode="gray">
          <a:xfrm>
            <a:off x="2351584" y="1664864"/>
            <a:ext cx="9840416"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500" dirty="0"/>
              <a:t>Prozesskomponente: Personal- und Organisationsentwicklung</a:t>
            </a:r>
          </a:p>
        </p:txBody>
      </p:sp>
    </p:spTree>
    <p:extLst>
      <p:ext uri="{BB962C8B-B14F-4D97-AF65-F5344CB8AC3E}">
        <p14:creationId xmlns:p14="http://schemas.microsoft.com/office/powerpoint/2010/main" val="2798561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0A600-855B-E3B2-561A-34F39588A265}"/>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A0C94D7D-F826-AFE8-75F1-DFF0BE33B3D8}"/>
              </a:ext>
            </a:extLst>
          </p:cNvPr>
          <p:cNvSpPr/>
          <p:nvPr/>
        </p:nvSpPr>
        <p:spPr bwMode="auto">
          <a:xfrm>
            <a:off x="2279576" y="2062800"/>
            <a:ext cx="9066291" cy="4678568"/>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indent="-457200">
              <a:lnSpc>
                <a:spcPct val="100000"/>
              </a:lnSpc>
              <a:spcBef>
                <a:spcPts val="1800"/>
              </a:spcBef>
              <a:buFont typeface="+mj-lt"/>
              <a:buAutoNum type="arabicPeriod"/>
              <a:defRPr/>
            </a:pPr>
            <a:r>
              <a:rPr lang="de-DE" sz="2400" dirty="0"/>
              <a:t>Hintergrund</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Projektziele und -design</a:t>
            </a:r>
          </a:p>
          <a:p>
            <a:pPr marL="457200" indent="-457200">
              <a:lnSpc>
                <a:spcPct val="100000"/>
              </a:lnSpc>
              <a:spcBef>
                <a:spcPts val="1800"/>
              </a:spcBef>
              <a:buFont typeface="+mj-lt"/>
              <a:buAutoNum type="arabicPeriod"/>
              <a:defRPr/>
            </a:pPr>
            <a:r>
              <a:rPr lang="de-DE" sz="2400" dirty="0">
                <a:solidFill>
                  <a:schemeClr val="bg1">
                    <a:lumMod val="75000"/>
                  </a:schemeClr>
                </a:solidFill>
              </a:rPr>
              <a:t>Umsetzungskonzept</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Projektdurchführung</a:t>
            </a:r>
          </a:p>
          <a:p>
            <a:pPr marL="457200" indent="-457200">
              <a:lnSpc>
                <a:spcPct val="100000"/>
              </a:lnSpc>
              <a:spcBef>
                <a:spcPts val="1800"/>
              </a:spcBef>
              <a:buFont typeface="+mj-lt"/>
              <a:buAutoNum type="arabicPeriod"/>
              <a:defRPr/>
            </a:pPr>
            <a:r>
              <a:rPr lang="de-DE" sz="2400" dirty="0">
                <a:solidFill>
                  <a:schemeClr val="bg1">
                    <a:lumMod val="75000"/>
                  </a:schemeClr>
                </a:solidFill>
              </a:rPr>
              <a:t>Evaluationsergebnisse</a:t>
            </a:r>
          </a:p>
          <a:p>
            <a:pPr marL="457200" indent="-457200">
              <a:lnSpc>
                <a:spcPct val="100000"/>
              </a:lnSpc>
              <a:spcBef>
                <a:spcPts val="1800"/>
              </a:spcBef>
              <a:buFont typeface="+mj-lt"/>
              <a:buAutoNum type="arabicPeriod"/>
              <a:defRPr/>
            </a:pPr>
            <a:r>
              <a:rPr lang="de-DE" sz="2400" dirty="0">
                <a:solidFill>
                  <a:schemeClr val="bg1">
                    <a:lumMod val="75000"/>
                  </a:schemeClr>
                </a:solidFill>
              </a:rPr>
              <a:t>Handreichung für den Rollout-Prozess</a:t>
            </a:r>
          </a:p>
          <a:p>
            <a:pPr marL="457200" indent="-457200">
              <a:lnSpc>
                <a:spcPct val="100000"/>
              </a:lnSpc>
              <a:spcBef>
                <a:spcPts val="1800"/>
              </a:spcBef>
              <a:buFont typeface="+mj-lt"/>
              <a:buAutoNum type="arabicPeriod"/>
              <a:defRPr/>
            </a:pPr>
            <a:r>
              <a:rPr lang="de-DE" sz="2400" dirty="0">
                <a:solidFill>
                  <a:schemeClr val="bg1">
                    <a:lumMod val="75000"/>
                  </a:schemeClr>
                </a:solidFill>
              </a:rPr>
              <a:t>Algorithmus 2 </a:t>
            </a:r>
          </a:p>
          <a:p>
            <a:pPr marL="457200" indent="-457200">
              <a:lnSpc>
                <a:spcPct val="100000"/>
              </a:lnSpc>
              <a:spcBef>
                <a:spcPts val="1800"/>
              </a:spcBef>
              <a:buFont typeface="+mj-lt"/>
              <a:buAutoNum type="arabicPeriod"/>
              <a:defRPr/>
            </a:pPr>
            <a:r>
              <a:rPr lang="de-DE" sz="2400" dirty="0">
                <a:solidFill>
                  <a:schemeClr val="bg1">
                    <a:lumMod val="75000"/>
                  </a:schemeClr>
                </a:solidFill>
              </a:rPr>
              <a:t>Resümee</a:t>
            </a:r>
            <a:endParaRPr sz="2400" dirty="0">
              <a:solidFill>
                <a:schemeClr val="bg1">
                  <a:lumMod val="75000"/>
                </a:schemeClr>
              </a:solidFill>
            </a:endParaRPr>
          </a:p>
          <a:p>
            <a:pPr marL="457200" indent="-457200">
              <a:lnSpc>
                <a:spcPct val="100000"/>
              </a:lnSpc>
              <a:spcBef>
                <a:spcPts val="1800"/>
              </a:spcBef>
              <a:buFont typeface="+mj-lt"/>
              <a:buAutoNum type="arabicPeriod"/>
              <a:defRPr/>
            </a:pPr>
            <a:endParaRPr dirty="0"/>
          </a:p>
          <a:p>
            <a:pPr marL="0" indent="0">
              <a:buNone/>
              <a:defRPr/>
            </a:pPr>
            <a:endParaRPr lang="de-DE" sz="2400" dirty="0"/>
          </a:p>
        </p:txBody>
      </p:sp>
      <p:sp>
        <p:nvSpPr>
          <p:cNvPr id="3" name="Textplatzhalter 3">
            <a:extLst>
              <a:ext uri="{FF2B5EF4-FFF2-40B4-BE49-F238E27FC236}">
                <a16:creationId xmlns:a16="http://schemas.microsoft.com/office/drawing/2014/main" id="{501FA4CE-B1E2-4065-BBEF-825711175CB2}"/>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Agenda</a:t>
            </a:r>
          </a:p>
          <a:p>
            <a:pPr marL="0" indent="0">
              <a:buNone/>
              <a:defRPr/>
            </a:pPr>
            <a:endParaRPr lang="de-DE" sz="2400" dirty="0"/>
          </a:p>
        </p:txBody>
      </p:sp>
    </p:spTree>
    <p:extLst>
      <p:ext uri="{BB962C8B-B14F-4D97-AF65-F5344CB8AC3E}">
        <p14:creationId xmlns:p14="http://schemas.microsoft.com/office/powerpoint/2010/main" val="16298318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96EEBC-5BC0-A776-7031-EC818B77E268}"/>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207C2934-DCCE-4675-651C-3661FEBE4E33}"/>
              </a:ext>
            </a:extLst>
          </p:cNvPr>
          <p:cNvSpPr/>
          <p:nvPr/>
        </p:nvSpPr>
        <p:spPr bwMode="auto">
          <a:xfrm>
            <a:off x="2279576" y="2348880"/>
            <a:ext cx="9793088" cy="432048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113999"/>
              </a:lnSpc>
              <a:spcBef>
                <a:spcPts val="0"/>
              </a:spcBef>
              <a:spcAft>
                <a:spcPts val="0"/>
              </a:spcAft>
              <a:buClrTx/>
              <a:buSzTx/>
              <a:buFont typeface="Wingdings 3"/>
              <a:buNone/>
              <a:tabLst/>
              <a:defRPr/>
            </a:pPr>
            <a:endParaRPr kumimoji="0" lang="de-DE" sz="2400" b="0" i="0" u="none" strike="noStrike" kern="0" cap="none" spc="30" normalizeH="0" baseline="0" noProof="0" dirty="0">
              <a:ln>
                <a:noFill/>
              </a:ln>
              <a:solidFill>
                <a:srgbClr val="000000"/>
              </a:solidFill>
              <a:effectLst/>
              <a:uLnTx/>
              <a:uFillTx/>
              <a:latin typeface="Arial"/>
              <a:cs typeface="Arial"/>
            </a:endParaRPr>
          </a:p>
          <a:p>
            <a:pPr marL="0" marR="0" lvl="0" indent="0" algn="l" defTabSz="914400" eaLnBrk="1" fontAlgn="auto" latinLnBrk="0" hangingPunct="1">
              <a:lnSpc>
                <a:spcPct val="113999"/>
              </a:lnSpc>
              <a:spcBef>
                <a:spcPts val="0"/>
              </a:spcBef>
              <a:spcAft>
                <a:spcPts val="0"/>
              </a:spcAft>
              <a:buClrTx/>
              <a:buSzTx/>
              <a:buFont typeface="Wingdings 3"/>
              <a:buNone/>
              <a:tabLst/>
              <a:defRPr/>
            </a:pPr>
            <a:endParaRPr kumimoji="0" lang="de-DE" sz="2400" b="0" i="0" u="none" strike="noStrike" kern="0" cap="none" spc="30" normalizeH="0" baseline="0" noProof="0" dirty="0">
              <a:ln>
                <a:noFill/>
              </a:ln>
              <a:solidFill>
                <a:srgbClr val="000000"/>
              </a:solidFill>
              <a:effectLst/>
              <a:uLnTx/>
              <a:uFillTx/>
              <a:latin typeface="Arial"/>
              <a:cs typeface="Arial"/>
            </a:endParaRPr>
          </a:p>
        </p:txBody>
      </p:sp>
      <p:sp>
        <p:nvSpPr>
          <p:cNvPr id="4" name="Textplatzhalter 3">
            <a:extLst>
              <a:ext uri="{FF2B5EF4-FFF2-40B4-BE49-F238E27FC236}">
                <a16:creationId xmlns:a16="http://schemas.microsoft.com/office/drawing/2014/main" id="{D29C9A3C-F4C4-EB98-8D0B-934BD90F7824}"/>
              </a:ext>
            </a:extLst>
          </p:cNvPr>
          <p:cNvSpPr/>
          <p:nvPr/>
        </p:nvSpPr>
        <p:spPr bwMode="auto">
          <a:xfrm>
            <a:off x="2279576" y="845167"/>
            <a:ext cx="936104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100000"/>
              </a:lnSpc>
              <a:spcBef>
                <a:spcPts val="1800"/>
              </a:spcBef>
              <a:spcAft>
                <a:spcPts val="0"/>
              </a:spcAft>
              <a:buClrTx/>
              <a:buSzTx/>
              <a:buFont typeface="Wingdings 3"/>
              <a:buNone/>
              <a:tabLst/>
              <a:defRPr/>
            </a:pPr>
            <a:r>
              <a:rPr kumimoji="0" lang="de-DE" sz="3200" b="0" i="0" u="none" strike="noStrike" kern="0" cap="none" spc="30" normalizeH="0" baseline="0" noProof="0" dirty="0">
                <a:ln>
                  <a:noFill/>
                </a:ln>
                <a:solidFill>
                  <a:srgbClr val="000000"/>
                </a:solidFill>
                <a:effectLst/>
                <a:uLnTx/>
                <a:uFillTx/>
                <a:latin typeface="Arial"/>
                <a:cs typeface="Arial"/>
              </a:rPr>
              <a:t>4. Projektdurchführung</a:t>
            </a:r>
          </a:p>
        </p:txBody>
      </p:sp>
      <p:sp>
        <p:nvSpPr>
          <p:cNvPr id="2" name="Textfeld 1">
            <a:extLst>
              <a:ext uri="{FF2B5EF4-FFF2-40B4-BE49-F238E27FC236}">
                <a16:creationId xmlns:a16="http://schemas.microsoft.com/office/drawing/2014/main" id="{1011AD07-D311-4AEC-98D5-C13C1A6D8E22}"/>
              </a:ext>
            </a:extLst>
          </p:cNvPr>
          <p:cNvSpPr txBox="1"/>
          <p:nvPr/>
        </p:nvSpPr>
        <p:spPr bwMode="auto">
          <a:xfrm>
            <a:off x="2279576" y="2348880"/>
            <a:ext cx="9001000" cy="3370153"/>
          </a:xfrm>
          <a:prstGeom prst="rect">
            <a:avLst/>
          </a:prstGeom>
          <a:noFill/>
        </p:spPr>
        <p:txBody>
          <a:bodyPr wrap="square" rtlCol="0">
            <a:spAutoFit/>
          </a:bodyPr>
          <a:lstStyle/>
          <a:p>
            <a:pPr marL="800100" lvl="1" indent="-342900">
              <a:spcBef>
                <a:spcPts val="1800"/>
              </a:spcBef>
              <a:buFont typeface="Arial" panose="020B0604020202020204" pitchFamily="34" charset="0"/>
              <a:buChar char="•"/>
              <a:defRPr/>
            </a:pPr>
            <a:r>
              <a:rPr kumimoji="0" lang="de-DE" sz="2400" b="0" i="0" u="none" strike="noStrike" kern="0" cap="none" spc="0" normalizeH="0" baseline="0" noProof="0" dirty="0">
                <a:ln>
                  <a:noFill/>
                </a:ln>
                <a:solidFill>
                  <a:srgbClr val="000000"/>
                </a:solidFill>
                <a:effectLst/>
                <a:uLnTx/>
                <a:uFillTx/>
                <a:latin typeface="Arial"/>
                <a:cs typeface="Arial"/>
              </a:rPr>
              <a:t>Kompetenzmanagement</a:t>
            </a:r>
          </a:p>
          <a:p>
            <a:pPr marL="1257300" lvl="2" indent="-342900">
              <a:spcBef>
                <a:spcPts val="600"/>
              </a:spcBef>
              <a:buFont typeface="Symbol" panose="05050102010706020507" pitchFamily="18" charset="2"/>
              <a:buChar char="-"/>
              <a:defRPr/>
            </a:pPr>
            <a:r>
              <a:rPr kumimoji="0" lang="de-DE" sz="2000" b="0" i="0" u="none" strike="noStrike" kern="0" cap="none" spc="0" normalizeH="0" baseline="0" noProof="0" dirty="0">
                <a:ln>
                  <a:noFill/>
                </a:ln>
                <a:solidFill>
                  <a:srgbClr val="000000"/>
                </a:solidFill>
                <a:effectLst/>
                <a:uLnTx/>
                <a:uFillTx/>
                <a:latin typeface="Arial"/>
                <a:cs typeface="Arial"/>
              </a:rPr>
              <a:t>Workshop </a:t>
            </a:r>
            <a:r>
              <a:rPr kumimoji="0" lang="de-DE" sz="2000" b="0" i="0" u="none" strike="noStrike" kern="0" cap="none" spc="0" normalizeH="0" baseline="0" noProof="0" dirty="0" err="1">
                <a:ln>
                  <a:noFill/>
                </a:ln>
                <a:solidFill>
                  <a:srgbClr val="000000"/>
                </a:solidFill>
                <a:effectLst/>
                <a:uLnTx/>
                <a:uFillTx/>
                <a:latin typeface="Arial"/>
                <a:cs typeface="Arial"/>
              </a:rPr>
              <a:t>Kompetenzer</a:t>
            </a:r>
            <a:r>
              <a:rPr lang="de-DE" sz="2000" dirty="0" err="1">
                <a:solidFill>
                  <a:srgbClr val="000000"/>
                </a:solidFill>
                <a:latin typeface="Arial"/>
                <a:cs typeface="Arial"/>
              </a:rPr>
              <a:t>hebung</a:t>
            </a:r>
            <a:endParaRPr lang="de-DE" sz="2000" dirty="0">
              <a:solidFill>
                <a:srgbClr val="000000"/>
              </a:solidFill>
              <a:latin typeface="Arial"/>
              <a:cs typeface="Arial"/>
            </a:endParaRPr>
          </a:p>
          <a:p>
            <a:pPr marL="1257300" lvl="2" indent="-342900">
              <a:spcBef>
                <a:spcPts val="600"/>
              </a:spcBef>
              <a:buFont typeface="Symbol" panose="05050102010706020507" pitchFamily="18" charset="2"/>
              <a:buChar char="-"/>
              <a:defRPr/>
            </a:pPr>
            <a:r>
              <a:rPr kumimoji="0" lang="de-DE" sz="2000" b="0" i="0" u="none" strike="noStrike" kern="0" cap="none" spc="0" normalizeH="0" baseline="0" noProof="0" dirty="0">
                <a:ln>
                  <a:noFill/>
                </a:ln>
                <a:solidFill>
                  <a:srgbClr val="000000"/>
                </a:solidFill>
                <a:effectLst/>
                <a:uLnTx/>
                <a:uFillTx/>
                <a:latin typeface="Arial"/>
                <a:cs typeface="Arial"/>
              </a:rPr>
              <a:t>Workshop Personalentwicklungsgespräche</a:t>
            </a:r>
          </a:p>
          <a:p>
            <a:pPr marL="800100" lvl="1" indent="-342900">
              <a:spcBef>
                <a:spcPts val="1800"/>
              </a:spcBef>
              <a:buFont typeface="Arial" panose="020B0604020202020204" pitchFamily="34" charset="0"/>
              <a:buChar char="•"/>
            </a:pPr>
            <a:r>
              <a:rPr lang="de-DE" sz="2400" dirty="0">
                <a:solidFill>
                  <a:srgbClr val="000000"/>
                </a:solidFill>
                <a:latin typeface="Arial"/>
                <a:cs typeface="Arial"/>
              </a:rPr>
              <a:t>Bezugspflege</a:t>
            </a:r>
          </a:p>
          <a:p>
            <a:pPr marL="1257300" lvl="2" indent="-342900">
              <a:spcBef>
                <a:spcPts val="600"/>
              </a:spcBef>
              <a:buFont typeface="Symbol" panose="05050102010706020507" pitchFamily="18" charset="2"/>
              <a:buChar char="-"/>
            </a:pPr>
            <a:r>
              <a:rPr lang="de-DE" sz="2000" dirty="0">
                <a:solidFill>
                  <a:srgbClr val="000000"/>
                </a:solidFill>
              </a:rPr>
              <a:t>Fortbildung qualifikationsorientierter Pflegeprozess</a:t>
            </a:r>
          </a:p>
          <a:p>
            <a:pPr marL="1257300" lvl="2" indent="-342900">
              <a:spcBef>
                <a:spcPts val="600"/>
              </a:spcBef>
              <a:buFont typeface="Symbol" panose="05050102010706020507" pitchFamily="18" charset="2"/>
              <a:buChar char="-"/>
            </a:pPr>
            <a:r>
              <a:rPr lang="de-DE" sz="2000" dirty="0">
                <a:solidFill>
                  <a:srgbClr val="000000"/>
                </a:solidFill>
                <a:latin typeface="Arial"/>
                <a:cs typeface="Arial"/>
              </a:rPr>
              <a:t>Fortbildung </a:t>
            </a:r>
            <a:r>
              <a:rPr lang="de-DE" sz="2000" dirty="0">
                <a:solidFill>
                  <a:srgbClr val="000000"/>
                </a:solidFill>
              </a:rPr>
              <a:t>zu Pflegeprozess- und Kommunikationsinstrumenten</a:t>
            </a:r>
          </a:p>
          <a:p>
            <a:pPr marL="1257300" lvl="2" indent="-342900">
              <a:spcBef>
                <a:spcPts val="600"/>
              </a:spcBef>
              <a:buFont typeface="Symbol" panose="05050102010706020507" pitchFamily="18" charset="2"/>
              <a:buChar char="-"/>
            </a:pPr>
            <a:r>
              <a:rPr lang="de-DE" sz="2000" dirty="0">
                <a:solidFill>
                  <a:srgbClr val="000000"/>
                </a:solidFill>
                <a:latin typeface="Arial"/>
                <a:cs typeface="Arial"/>
              </a:rPr>
              <a:t>Begleitung der Pflegenden auf dem Fokuswohnbereich</a:t>
            </a:r>
          </a:p>
          <a:p>
            <a:pPr marL="1257300" lvl="2" indent="-342900">
              <a:spcBef>
                <a:spcPts val="600"/>
              </a:spcBef>
              <a:buFont typeface="Symbol" panose="05050102010706020507" pitchFamily="18" charset="2"/>
              <a:buChar char="-"/>
            </a:pPr>
            <a:r>
              <a:rPr lang="de-DE" sz="2000" dirty="0">
                <a:solidFill>
                  <a:srgbClr val="000000"/>
                </a:solidFill>
                <a:latin typeface="Arial"/>
                <a:cs typeface="Arial"/>
              </a:rPr>
              <a:t>Online-Beratung der Bezugspflegetandems</a:t>
            </a:r>
          </a:p>
        </p:txBody>
      </p:sp>
      <p:sp>
        <p:nvSpPr>
          <p:cNvPr id="3" name="Titel 1">
            <a:extLst>
              <a:ext uri="{FF2B5EF4-FFF2-40B4-BE49-F238E27FC236}">
                <a16:creationId xmlns:a16="http://schemas.microsoft.com/office/drawing/2014/main" id="{F0B28979-FA70-7DDF-03DD-EE55C5E3168A}"/>
              </a:ext>
            </a:extLst>
          </p:cNvPr>
          <p:cNvSpPr>
            <a:spLocks/>
          </p:cNvSpPr>
          <p:nvPr/>
        </p:nvSpPr>
        <p:spPr bwMode="gray">
          <a:xfrm>
            <a:off x="2351584" y="1664864"/>
            <a:ext cx="9840416"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500" dirty="0"/>
              <a:t>Prozesskomponente: Personal- und Organisationsentwicklung</a:t>
            </a:r>
          </a:p>
        </p:txBody>
      </p:sp>
    </p:spTree>
    <p:extLst>
      <p:ext uri="{BB962C8B-B14F-4D97-AF65-F5344CB8AC3E}">
        <p14:creationId xmlns:p14="http://schemas.microsoft.com/office/powerpoint/2010/main" val="22264976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96EEBC-5BC0-A776-7031-EC818B77E268}"/>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207C2934-DCCE-4675-651C-3661FEBE4E33}"/>
              </a:ext>
            </a:extLst>
          </p:cNvPr>
          <p:cNvSpPr/>
          <p:nvPr/>
        </p:nvSpPr>
        <p:spPr bwMode="auto">
          <a:xfrm>
            <a:off x="2279576" y="2348880"/>
            <a:ext cx="9793088" cy="432048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113999"/>
              </a:lnSpc>
              <a:spcBef>
                <a:spcPts val="0"/>
              </a:spcBef>
              <a:spcAft>
                <a:spcPts val="0"/>
              </a:spcAft>
              <a:buClrTx/>
              <a:buSzTx/>
              <a:buFont typeface="Wingdings 3"/>
              <a:buNone/>
              <a:tabLst/>
              <a:defRPr/>
            </a:pPr>
            <a:endParaRPr kumimoji="0" lang="de-DE" sz="2400" b="0" i="0" u="none" strike="noStrike" kern="0" cap="none" spc="30" normalizeH="0" baseline="0" noProof="0" dirty="0">
              <a:ln>
                <a:noFill/>
              </a:ln>
              <a:solidFill>
                <a:srgbClr val="000000"/>
              </a:solidFill>
              <a:effectLst/>
              <a:uLnTx/>
              <a:uFillTx/>
              <a:latin typeface="Arial"/>
              <a:cs typeface="Arial"/>
            </a:endParaRPr>
          </a:p>
          <a:p>
            <a:pPr marL="0" marR="0" lvl="0" indent="0" algn="l" defTabSz="914400" eaLnBrk="1" fontAlgn="auto" latinLnBrk="0" hangingPunct="1">
              <a:lnSpc>
                <a:spcPct val="113999"/>
              </a:lnSpc>
              <a:spcBef>
                <a:spcPts val="0"/>
              </a:spcBef>
              <a:spcAft>
                <a:spcPts val="0"/>
              </a:spcAft>
              <a:buClrTx/>
              <a:buSzTx/>
              <a:buFont typeface="Wingdings 3"/>
              <a:buNone/>
              <a:tabLst/>
              <a:defRPr/>
            </a:pPr>
            <a:endParaRPr kumimoji="0" lang="de-DE" sz="2400" b="0" i="0" u="none" strike="noStrike" kern="0" cap="none" spc="30" normalizeH="0" baseline="0" noProof="0" dirty="0">
              <a:ln>
                <a:noFill/>
              </a:ln>
              <a:solidFill>
                <a:srgbClr val="000000"/>
              </a:solidFill>
              <a:effectLst/>
              <a:uLnTx/>
              <a:uFillTx/>
              <a:latin typeface="Arial"/>
              <a:cs typeface="Arial"/>
            </a:endParaRPr>
          </a:p>
        </p:txBody>
      </p:sp>
      <p:sp>
        <p:nvSpPr>
          <p:cNvPr id="4" name="Textplatzhalter 3">
            <a:extLst>
              <a:ext uri="{FF2B5EF4-FFF2-40B4-BE49-F238E27FC236}">
                <a16:creationId xmlns:a16="http://schemas.microsoft.com/office/drawing/2014/main" id="{D29C9A3C-F4C4-EB98-8D0B-934BD90F7824}"/>
              </a:ext>
            </a:extLst>
          </p:cNvPr>
          <p:cNvSpPr/>
          <p:nvPr/>
        </p:nvSpPr>
        <p:spPr bwMode="auto">
          <a:xfrm>
            <a:off x="2279576" y="845167"/>
            <a:ext cx="936104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100000"/>
              </a:lnSpc>
              <a:spcBef>
                <a:spcPts val="1800"/>
              </a:spcBef>
              <a:spcAft>
                <a:spcPts val="0"/>
              </a:spcAft>
              <a:buClrTx/>
              <a:buSzTx/>
              <a:buFont typeface="Wingdings 3"/>
              <a:buNone/>
              <a:tabLst/>
              <a:defRPr/>
            </a:pPr>
            <a:r>
              <a:rPr kumimoji="0" lang="de-DE" sz="3200" b="0" i="0" u="none" strike="noStrike" kern="0" cap="none" spc="30" normalizeH="0" baseline="0" noProof="0" dirty="0">
                <a:ln>
                  <a:noFill/>
                </a:ln>
                <a:solidFill>
                  <a:srgbClr val="000000"/>
                </a:solidFill>
                <a:effectLst/>
                <a:uLnTx/>
                <a:uFillTx/>
                <a:latin typeface="Arial"/>
                <a:cs typeface="Arial"/>
              </a:rPr>
              <a:t>4. Projektdurchführung</a:t>
            </a:r>
          </a:p>
        </p:txBody>
      </p:sp>
      <p:sp>
        <p:nvSpPr>
          <p:cNvPr id="2" name="Textfeld 1">
            <a:extLst>
              <a:ext uri="{FF2B5EF4-FFF2-40B4-BE49-F238E27FC236}">
                <a16:creationId xmlns:a16="http://schemas.microsoft.com/office/drawing/2014/main" id="{1011AD07-D311-4AEC-98D5-C13C1A6D8E22}"/>
              </a:ext>
            </a:extLst>
          </p:cNvPr>
          <p:cNvSpPr txBox="1"/>
          <p:nvPr/>
        </p:nvSpPr>
        <p:spPr bwMode="auto">
          <a:xfrm>
            <a:off x="2279576" y="2364844"/>
            <a:ext cx="9001000" cy="3154710"/>
          </a:xfrm>
          <a:prstGeom prst="rect">
            <a:avLst/>
          </a:prstGeom>
          <a:noFill/>
        </p:spPr>
        <p:txBody>
          <a:bodyPr wrap="square" rtlCol="0">
            <a:spAutoFit/>
          </a:bodyPr>
          <a:lstStyle/>
          <a:p>
            <a:pPr marL="800100" lvl="1" indent="-342900">
              <a:spcBef>
                <a:spcPts val="1800"/>
              </a:spcBef>
              <a:buFont typeface="Arial" panose="020B0604020202020204" pitchFamily="34" charset="0"/>
              <a:buChar char="•"/>
              <a:defRPr/>
            </a:pPr>
            <a:r>
              <a:rPr kumimoji="0" lang="de-DE" sz="2400" b="0" i="0" u="none" strike="noStrike" kern="0" cap="none" spc="0" normalizeH="0" baseline="0" noProof="0" dirty="0">
                <a:ln>
                  <a:noFill/>
                </a:ln>
                <a:solidFill>
                  <a:srgbClr val="000000"/>
                </a:solidFill>
                <a:effectLst/>
                <a:uLnTx/>
                <a:uFillTx/>
                <a:latin typeface="Arial"/>
                <a:cs typeface="Arial"/>
              </a:rPr>
              <a:t>Arbeitsorganisation</a:t>
            </a:r>
          </a:p>
          <a:p>
            <a:pPr marL="1257300" lvl="2" indent="-342900">
              <a:spcBef>
                <a:spcPts val="600"/>
              </a:spcBef>
              <a:buFont typeface="Symbol" panose="05050102010706020507" pitchFamily="18" charset="2"/>
              <a:buChar char="-"/>
              <a:defRPr/>
            </a:pPr>
            <a:r>
              <a:rPr lang="de-DE" sz="2000" dirty="0">
                <a:solidFill>
                  <a:srgbClr val="000000"/>
                </a:solidFill>
              </a:rPr>
              <a:t>Schulung zur Analyse des Status quo</a:t>
            </a:r>
          </a:p>
          <a:p>
            <a:pPr marL="1257300" lvl="2" indent="-342900">
              <a:spcBef>
                <a:spcPts val="600"/>
              </a:spcBef>
              <a:buFont typeface="Symbol" panose="05050102010706020507" pitchFamily="18" charset="2"/>
              <a:buChar char="-"/>
              <a:defRPr/>
            </a:pPr>
            <a:r>
              <a:rPr lang="de-DE" sz="2000" dirty="0">
                <a:solidFill>
                  <a:srgbClr val="000000"/>
                </a:solidFill>
              </a:rPr>
              <a:t>Schulung und Durchführung der IST-Analyse der Arbeitsabläufe</a:t>
            </a:r>
          </a:p>
          <a:p>
            <a:pPr marL="1257300" lvl="2" indent="-342900">
              <a:spcBef>
                <a:spcPts val="600"/>
              </a:spcBef>
              <a:buFont typeface="Symbol" panose="05050102010706020507" pitchFamily="18" charset="2"/>
              <a:buChar char="-"/>
              <a:defRPr/>
            </a:pPr>
            <a:r>
              <a:rPr lang="de-DE" sz="2000" dirty="0">
                <a:solidFill>
                  <a:srgbClr val="000000"/>
                </a:solidFill>
              </a:rPr>
              <a:t>Workshop SOLL-Planung der Arbeitsorganisation</a:t>
            </a:r>
          </a:p>
          <a:p>
            <a:pPr marL="1257300" lvl="2" indent="-342900">
              <a:spcBef>
                <a:spcPts val="600"/>
              </a:spcBef>
              <a:buFont typeface="Symbol" panose="05050102010706020507" pitchFamily="18" charset="2"/>
              <a:buChar char="-"/>
              <a:defRPr/>
            </a:pPr>
            <a:r>
              <a:rPr lang="de-DE" sz="2000" dirty="0">
                <a:solidFill>
                  <a:srgbClr val="000000"/>
                </a:solidFill>
              </a:rPr>
              <a:t>Workshop Dienstplanung</a:t>
            </a:r>
          </a:p>
          <a:p>
            <a:pPr marL="1257300" lvl="2" indent="-342900">
              <a:spcBef>
                <a:spcPts val="600"/>
              </a:spcBef>
              <a:buFont typeface="Symbol" panose="05050102010706020507" pitchFamily="18" charset="2"/>
              <a:buChar char="-"/>
              <a:defRPr/>
            </a:pPr>
            <a:r>
              <a:rPr lang="de-DE" sz="2000" dirty="0">
                <a:solidFill>
                  <a:srgbClr val="000000"/>
                </a:solidFill>
              </a:rPr>
              <a:t>Vorbereitung und Begleitung der Pilotwochen</a:t>
            </a:r>
          </a:p>
          <a:p>
            <a:pPr marL="1257300" lvl="2" indent="-342900">
              <a:spcBef>
                <a:spcPts val="600"/>
              </a:spcBef>
              <a:buFont typeface="Symbol" panose="05050102010706020507" pitchFamily="18" charset="2"/>
              <a:buChar char="-"/>
              <a:defRPr/>
            </a:pPr>
            <a:r>
              <a:rPr lang="de-DE" sz="2000" dirty="0">
                <a:solidFill>
                  <a:srgbClr val="000000"/>
                </a:solidFill>
              </a:rPr>
              <a:t>Begleitung der Nachhaltigkeitsphase</a:t>
            </a:r>
          </a:p>
          <a:p>
            <a:pPr marL="1257300" lvl="2" indent="-342900">
              <a:spcBef>
                <a:spcPts val="600"/>
              </a:spcBef>
              <a:buFont typeface="Symbol" panose="05050102010706020507" pitchFamily="18" charset="2"/>
              <a:buChar char="-"/>
              <a:defRPr/>
            </a:pPr>
            <a:r>
              <a:rPr lang="de-DE" sz="2000" dirty="0">
                <a:solidFill>
                  <a:srgbClr val="000000"/>
                </a:solidFill>
              </a:rPr>
              <a:t>Reflexionsworkshop</a:t>
            </a:r>
          </a:p>
        </p:txBody>
      </p:sp>
      <p:sp>
        <p:nvSpPr>
          <p:cNvPr id="3" name="Titel 1">
            <a:extLst>
              <a:ext uri="{FF2B5EF4-FFF2-40B4-BE49-F238E27FC236}">
                <a16:creationId xmlns:a16="http://schemas.microsoft.com/office/drawing/2014/main" id="{0E378082-369A-575F-075E-5FB59DB8EDA8}"/>
              </a:ext>
            </a:extLst>
          </p:cNvPr>
          <p:cNvSpPr>
            <a:spLocks/>
          </p:cNvSpPr>
          <p:nvPr/>
        </p:nvSpPr>
        <p:spPr bwMode="gray">
          <a:xfrm>
            <a:off x="2351584" y="1664864"/>
            <a:ext cx="9840416"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500" dirty="0"/>
              <a:t>Prozesskomponente: Personal- und Organisationsentwicklung</a:t>
            </a:r>
          </a:p>
        </p:txBody>
      </p:sp>
    </p:spTree>
    <p:extLst>
      <p:ext uri="{BB962C8B-B14F-4D97-AF65-F5344CB8AC3E}">
        <p14:creationId xmlns:p14="http://schemas.microsoft.com/office/powerpoint/2010/main" val="34580177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96EEBC-5BC0-A776-7031-EC818B77E268}"/>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207C2934-DCCE-4675-651C-3661FEBE4E33}"/>
              </a:ext>
            </a:extLst>
          </p:cNvPr>
          <p:cNvSpPr/>
          <p:nvPr/>
        </p:nvSpPr>
        <p:spPr bwMode="auto">
          <a:xfrm>
            <a:off x="2279576" y="2348880"/>
            <a:ext cx="9793088" cy="432048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113999"/>
              </a:lnSpc>
              <a:spcBef>
                <a:spcPts val="0"/>
              </a:spcBef>
              <a:spcAft>
                <a:spcPts val="0"/>
              </a:spcAft>
              <a:buClrTx/>
              <a:buSzTx/>
              <a:buFont typeface="Wingdings 3"/>
              <a:buNone/>
              <a:tabLst/>
              <a:defRPr/>
            </a:pPr>
            <a:endParaRPr kumimoji="0" lang="de-DE" sz="2400" b="0" i="0" u="none" strike="noStrike" kern="0" cap="none" spc="30" normalizeH="0" baseline="0" noProof="0" dirty="0">
              <a:ln>
                <a:noFill/>
              </a:ln>
              <a:solidFill>
                <a:srgbClr val="000000"/>
              </a:solidFill>
              <a:effectLst/>
              <a:uLnTx/>
              <a:uFillTx/>
              <a:latin typeface="Arial"/>
              <a:cs typeface="Arial"/>
            </a:endParaRPr>
          </a:p>
          <a:p>
            <a:pPr marL="0" marR="0" lvl="0" indent="0" algn="l" defTabSz="914400" eaLnBrk="1" fontAlgn="auto" latinLnBrk="0" hangingPunct="1">
              <a:lnSpc>
                <a:spcPct val="113999"/>
              </a:lnSpc>
              <a:spcBef>
                <a:spcPts val="0"/>
              </a:spcBef>
              <a:spcAft>
                <a:spcPts val="0"/>
              </a:spcAft>
              <a:buClrTx/>
              <a:buSzTx/>
              <a:buFont typeface="Wingdings 3"/>
              <a:buNone/>
              <a:tabLst/>
              <a:defRPr/>
            </a:pPr>
            <a:endParaRPr kumimoji="0" lang="de-DE" sz="2400" b="0" i="0" u="none" strike="noStrike" kern="0" cap="none" spc="30" normalizeH="0" baseline="0" noProof="0" dirty="0">
              <a:ln>
                <a:noFill/>
              </a:ln>
              <a:solidFill>
                <a:srgbClr val="000000"/>
              </a:solidFill>
              <a:effectLst/>
              <a:uLnTx/>
              <a:uFillTx/>
              <a:latin typeface="Arial"/>
              <a:cs typeface="Arial"/>
            </a:endParaRPr>
          </a:p>
        </p:txBody>
      </p:sp>
      <p:sp>
        <p:nvSpPr>
          <p:cNvPr id="4" name="Textplatzhalter 3">
            <a:extLst>
              <a:ext uri="{FF2B5EF4-FFF2-40B4-BE49-F238E27FC236}">
                <a16:creationId xmlns:a16="http://schemas.microsoft.com/office/drawing/2014/main" id="{D29C9A3C-F4C4-EB98-8D0B-934BD90F7824}"/>
              </a:ext>
            </a:extLst>
          </p:cNvPr>
          <p:cNvSpPr/>
          <p:nvPr/>
        </p:nvSpPr>
        <p:spPr bwMode="auto">
          <a:xfrm>
            <a:off x="2279576" y="845167"/>
            <a:ext cx="936104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100000"/>
              </a:lnSpc>
              <a:spcBef>
                <a:spcPts val="1800"/>
              </a:spcBef>
              <a:spcAft>
                <a:spcPts val="0"/>
              </a:spcAft>
              <a:buClrTx/>
              <a:buSzTx/>
              <a:buFont typeface="Wingdings 3"/>
              <a:buNone/>
              <a:tabLst/>
              <a:defRPr/>
            </a:pPr>
            <a:r>
              <a:rPr kumimoji="0" lang="de-DE" sz="3200" b="0" i="0" u="none" strike="noStrike" kern="0" cap="none" spc="30" normalizeH="0" baseline="0" noProof="0" dirty="0">
                <a:ln>
                  <a:noFill/>
                </a:ln>
                <a:solidFill>
                  <a:srgbClr val="000000"/>
                </a:solidFill>
                <a:effectLst/>
                <a:uLnTx/>
                <a:uFillTx/>
                <a:latin typeface="Arial"/>
                <a:cs typeface="Arial"/>
              </a:rPr>
              <a:t>4. Projektdurchführung</a:t>
            </a:r>
          </a:p>
        </p:txBody>
      </p:sp>
      <p:sp>
        <p:nvSpPr>
          <p:cNvPr id="2" name="Textfeld 1">
            <a:extLst>
              <a:ext uri="{FF2B5EF4-FFF2-40B4-BE49-F238E27FC236}">
                <a16:creationId xmlns:a16="http://schemas.microsoft.com/office/drawing/2014/main" id="{1011AD07-D311-4AEC-98D5-C13C1A6D8E22}"/>
              </a:ext>
            </a:extLst>
          </p:cNvPr>
          <p:cNvSpPr txBox="1"/>
          <p:nvPr/>
        </p:nvSpPr>
        <p:spPr bwMode="auto">
          <a:xfrm>
            <a:off x="2279576" y="2383720"/>
            <a:ext cx="9001000" cy="1231106"/>
          </a:xfrm>
          <a:prstGeom prst="rect">
            <a:avLst/>
          </a:prstGeom>
          <a:noFill/>
        </p:spPr>
        <p:txBody>
          <a:bodyPr wrap="square" rtlCol="0">
            <a:spAutoFit/>
          </a:bodyPr>
          <a:lstStyle/>
          <a:p>
            <a:pPr marL="800100" lvl="1" indent="-342900">
              <a:spcBef>
                <a:spcPts val="1800"/>
              </a:spcBef>
              <a:buFont typeface="Arial" panose="020B0604020202020204" pitchFamily="34" charset="0"/>
              <a:buChar char="•"/>
              <a:defRPr/>
            </a:pPr>
            <a:r>
              <a:rPr lang="de-DE" sz="2400" dirty="0">
                <a:solidFill>
                  <a:srgbClr val="000000"/>
                </a:solidFill>
                <a:latin typeface="Arial"/>
                <a:cs typeface="Arial"/>
              </a:rPr>
              <a:t>Veränderungsbereitschaft und –</a:t>
            </a:r>
            <a:r>
              <a:rPr lang="de-DE" sz="2400" dirty="0" err="1">
                <a:solidFill>
                  <a:srgbClr val="000000"/>
                </a:solidFill>
                <a:latin typeface="Arial"/>
                <a:cs typeface="Arial"/>
              </a:rPr>
              <a:t>fähigkeit</a:t>
            </a:r>
            <a:endParaRPr lang="de-DE" sz="2400" dirty="0">
              <a:solidFill>
                <a:srgbClr val="000000"/>
              </a:solidFill>
              <a:latin typeface="Arial"/>
              <a:cs typeface="Arial"/>
            </a:endParaRPr>
          </a:p>
          <a:p>
            <a:pPr marL="1257300" lvl="2" indent="-342900">
              <a:spcBef>
                <a:spcPts val="600"/>
              </a:spcBef>
              <a:buFont typeface="Symbol" panose="05050102010706020507" pitchFamily="18" charset="2"/>
              <a:buChar char="-"/>
              <a:defRPr/>
            </a:pPr>
            <a:r>
              <a:rPr lang="de-DE" sz="2000" dirty="0">
                <a:solidFill>
                  <a:srgbClr val="000000"/>
                </a:solidFill>
                <a:latin typeface="Arial"/>
                <a:cs typeface="Arial"/>
              </a:rPr>
              <a:t>Workshop Grundlagen des Change-Management</a:t>
            </a:r>
          </a:p>
          <a:p>
            <a:pPr marL="1257300" lvl="2" indent="-342900">
              <a:spcBef>
                <a:spcPts val="600"/>
              </a:spcBef>
              <a:buFont typeface="Symbol" panose="05050102010706020507" pitchFamily="18" charset="2"/>
              <a:buChar char="-"/>
              <a:defRPr/>
            </a:pPr>
            <a:r>
              <a:rPr lang="de-DE" sz="2000" dirty="0">
                <a:solidFill>
                  <a:srgbClr val="000000"/>
                </a:solidFill>
                <a:latin typeface="Arial"/>
                <a:cs typeface="Arial"/>
              </a:rPr>
              <a:t>Workshop Organisationseinheiten</a:t>
            </a:r>
          </a:p>
        </p:txBody>
      </p:sp>
      <p:sp>
        <p:nvSpPr>
          <p:cNvPr id="3" name="Titel 1">
            <a:extLst>
              <a:ext uri="{FF2B5EF4-FFF2-40B4-BE49-F238E27FC236}">
                <a16:creationId xmlns:a16="http://schemas.microsoft.com/office/drawing/2014/main" id="{CA1068BB-B742-DB57-4DAE-4A2CF86398D3}"/>
              </a:ext>
            </a:extLst>
          </p:cNvPr>
          <p:cNvSpPr>
            <a:spLocks/>
          </p:cNvSpPr>
          <p:nvPr/>
        </p:nvSpPr>
        <p:spPr bwMode="gray">
          <a:xfrm>
            <a:off x="2351584" y="1664864"/>
            <a:ext cx="9840416"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500" dirty="0"/>
              <a:t>Prozesskomponente: Personal- und Organisationsentwicklung</a:t>
            </a:r>
          </a:p>
        </p:txBody>
      </p:sp>
    </p:spTree>
    <p:extLst>
      <p:ext uri="{BB962C8B-B14F-4D97-AF65-F5344CB8AC3E}">
        <p14:creationId xmlns:p14="http://schemas.microsoft.com/office/powerpoint/2010/main" val="4545639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0A600-855B-E3B2-561A-34F39588A265}"/>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A0C94D7D-F826-AFE8-75F1-DFF0BE33B3D8}"/>
              </a:ext>
            </a:extLst>
          </p:cNvPr>
          <p:cNvSpPr/>
          <p:nvPr/>
        </p:nvSpPr>
        <p:spPr bwMode="auto">
          <a:xfrm>
            <a:off x="2279576" y="2062800"/>
            <a:ext cx="9066291" cy="4678568"/>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indent="-457200">
              <a:lnSpc>
                <a:spcPct val="100000"/>
              </a:lnSpc>
              <a:spcBef>
                <a:spcPts val="1800"/>
              </a:spcBef>
              <a:buFont typeface="+mj-lt"/>
              <a:buAutoNum type="arabicPeriod"/>
              <a:defRPr/>
            </a:pPr>
            <a:r>
              <a:rPr lang="de-DE" sz="2400" dirty="0">
                <a:solidFill>
                  <a:schemeClr val="bg1">
                    <a:lumMod val="75000"/>
                  </a:schemeClr>
                </a:solidFill>
              </a:rPr>
              <a:t>Hintergrund</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Projektziele und -design</a:t>
            </a:r>
          </a:p>
          <a:p>
            <a:pPr marL="457200" indent="-457200">
              <a:lnSpc>
                <a:spcPct val="100000"/>
              </a:lnSpc>
              <a:spcBef>
                <a:spcPts val="1800"/>
              </a:spcBef>
              <a:buFont typeface="+mj-lt"/>
              <a:buAutoNum type="arabicPeriod"/>
              <a:defRPr/>
            </a:pPr>
            <a:r>
              <a:rPr lang="de-DE" sz="2400" dirty="0">
                <a:solidFill>
                  <a:schemeClr val="bg1">
                    <a:lumMod val="75000"/>
                  </a:schemeClr>
                </a:solidFill>
              </a:rPr>
              <a:t>Umsetzungskonzept</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Projektdurchführung</a:t>
            </a:r>
          </a:p>
          <a:p>
            <a:pPr marL="457200" indent="-457200">
              <a:lnSpc>
                <a:spcPct val="100000"/>
              </a:lnSpc>
              <a:spcBef>
                <a:spcPts val="1800"/>
              </a:spcBef>
              <a:buFont typeface="+mj-lt"/>
              <a:buAutoNum type="arabicPeriod"/>
              <a:defRPr/>
            </a:pPr>
            <a:r>
              <a:rPr lang="de-DE" sz="2400" dirty="0"/>
              <a:t>Evaluationsergebnisse</a:t>
            </a:r>
          </a:p>
          <a:p>
            <a:pPr marL="457200" indent="-457200">
              <a:lnSpc>
                <a:spcPct val="100000"/>
              </a:lnSpc>
              <a:spcBef>
                <a:spcPts val="1800"/>
              </a:spcBef>
              <a:buFont typeface="+mj-lt"/>
              <a:buAutoNum type="arabicPeriod"/>
              <a:defRPr/>
            </a:pPr>
            <a:r>
              <a:rPr lang="de-DE" sz="2400" dirty="0">
                <a:solidFill>
                  <a:schemeClr val="bg1">
                    <a:lumMod val="75000"/>
                  </a:schemeClr>
                </a:solidFill>
              </a:rPr>
              <a:t>Handreichung für den Rollout-Prozess</a:t>
            </a:r>
          </a:p>
          <a:p>
            <a:pPr marL="457200" indent="-457200">
              <a:lnSpc>
                <a:spcPct val="100000"/>
              </a:lnSpc>
              <a:spcBef>
                <a:spcPts val="1800"/>
              </a:spcBef>
              <a:buFont typeface="+mj-lt"/>
              <a:buAutoNum type="arabicPeriod"/>
              <a:defRPr/>
            </a:pPr>
            <a:r>
              <a:rPr lang="de-DE" sz="2400" dirty="0">
                <a:solidFill>
                  <a:schemeClr val="bg1">
                    <a:lumMod val="75000"/>
                  </a:schemeClr>
                </a:solidFill>
              </a:rPr>
              <a:t>Algorithmus 2 </a:t>
            </a:r>
          </a:p>
          <a:p>
            <a:pPr marL="457200" indent="-457200">
              <a:lnSpc>
                <a:spcPct val="100000"/>
              </a:lnSpc>
              <a:spcBef>
                <a:spcPts val="1800"/>
              </a:spcBef>
              <a:buFont typeface="+mj-lt"/>
              <a:buAutoNum type="arabicPeriod"/>
              <a:defRPr/>
            </a:pPr>
            <a:r>
              <a:rPr lang="de-DE" sz="2400" dirty="0">
                <a:solidFill>
                  <a:schemeClr val="bg1">
                    <a:lumMod val="75000"/>
                  </a:schemeClr>
                </a:solidFill>
              </a:rPr>
              <a:t>Resümee</a:t>
            </a:r>
            <a:endParaRPr sz="2400" dirty="0">
              <a:solidFill>
                <a:schemeClr val="bg1">
                  <a:lumMod val="75000"/>
                </a:schemeClr>
              </a:solidFill>
            </a:endParaRPr>
          </a:p>
          <a:p>
            <a:pPr marL="457200" indent="-457200">
              <a:lnSpc>
                <a:spcPct val="100000"/>
              </a:lnSpc>
              <a:spcBef>
                <a:spcPts val="1800"/>
              </a:spcBef>
              <a:buFont typeface="+mj-lt"/>
              <a:buAutoNum type="arabicPeriod"/>
              <a:defRPr/>
            </a:pPr>
            <a:endParaRPr dirty="0"/>
          </a:p>
          <a:p>
            <a:pPr marL="0" indent="0">
              <a:buNone/>
              <a:defRPr/>
            </a:pPr>
            <a:endParaRPr lang="de-DE" sz="2400" dirty="0"/>
          </a:p>
        </p:txBody>
      </p:sp>
      <p:sp>
        <p:nvSpPr>
          <p:cNvPr id="3" name="Textplatzhalter 3">
            <a:extLst>
              <a:ext uri="{FF2B5EF4-FFF2-40B4-BE49-F238E27FC236}">
                <a16:creationId xmlns:a16="http://schemas.microsoft.com/office/drawing/2014/main" id="{6C6C2B84-289E-4276-A9FA-8C2A511F7F85}"/>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Agenda</a:t>
            </a:r>
          </a:p>
          <a:p>
            <a:pPr marL="0" indent="0">
              <a:buNone/>
              <a:defRPr/>
            </a:pPr>
            <a:endParaRPr lang="de-DE" sz="2400" dirty="0"/>
          </a:p>
        </p:txBody>
      </p:sp>
    </p:spTree>
    <p:extLst>
      <p:ext uri="{BB962C8B-B14F-4D97-AF65-F5344CB8AC3E}">
        <p14:creationId xmlns:p14="http://schemas.microsoft.com/office/powerpoint/2010/main" val="5828163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36E2D4-912B-8A76-A73B-D39A086799A5}"/>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5D8C6CAC-3C2E-8C39-C088-E761F554BFE2}"/>
              </a:ext>
            </a:extLst>
          </p:cNvPr>
          <p:cNvSpPr/>
          <p:nvPr/>
        </p:nvSpPr>
        <p:spPr bwMode="auto">
          <a:xfrm>
            <a:off x="2279576" y="2420888"/>
            <a:ext cx="9793088"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Die formative Evaluation bezeichnet den Interventionsbegleitender Prozess zur fortlaufenden Überprüfung und Anpassung der Interventionsinhalte</a:t>
            </a:r>
          </a:p>
          <a:p>
            <a:pPr lvl="1">
              <a:lnSpc>
                <a:spcPct val="100000"/>
              </a:lnSpc>
              <a:spcBef>
                <a:spcPts val="1800"/>
              </a:spcBef>
              <a:buFont typeface="Arial" panose="020B0604020202020204" pitchFamily="34" charset="0"/>
              <a:buChar char="•"/>
              <a:defRPr/>
            </a:pPr>
            <a:r>
              <a:rPr lang="de-DE" sz="2400" dirty="0"/>
              <a:t>Im Ergebnis resultierten hieraus </a:t>
            </a:r>
          </a:p>
          <a:p>
            <a:pPr lvl="2">
              <a:lnSpc>
                <a:spcPct val="100000"/>
              </a:lnSpc>
              <a:spcBef>
                <a:spcPts val="600"/>
              </a:spcBef>
              <a:buFont typeface="Symbol" panose="05050102010706020507" pitchFamily="18" charset="2"/>
              <a:buChar char="-"/>
              <a:defRPr/>
            </a:pPr>
            <a:r>
              <a:rPr lang="de-DE" sz="2000" dirty="0">
                <a:solidFill>
                  <a:schemeClr val="bg1">
                    <a:lumMod val="75000"/>
                  </a:schemeClr>
                </a:solidFill>
              </a:rPr>
              <a:t>einrichtungsindividuelle Anpassungen</a:t>
            </a:r>
          </a:p>
          <a:p>
            <a:pPr lvl="2">
              <a:lnSpc>
                <a:spcPct val="100000"/>
              </a:lnSpc>
              <a:spcBef>
                <a:spcPts val="600"/>
              </a:spcBef>
              <a:buFont typeface="Symbol" panose="05050102010706020507" pitchFamily="18" charset="2"/>
              <a:buChar char="-"/>
              <a:defRPr/>
            </a:pPr>
            <a:r>
              <a:rPr lang="de-DE" sz="2000" dirty="0"/>
              <a:t>Anpassungen auf der Konzeptebene</a:t>
            </a:r>
          </a:p>
          <a:p>
            <a:pPr lvl="2">
              <a:lnSpc>
                <a:spcPct val="100000"/>
              </a:lnSpc>
              <a:spcBef>
                <a:spcPts val="600"/>
              </a:spcBef>
              <a:buFont typeface="Symbol" panose="05050102010706020507" pitchFamily="18" charset="2"/>
              <a:buChar char="-"/>
              <a:defRPr/>
            </a:pPr>
            <a:r>
              <a:rPr lang="de-DE" sz="2000" dirty="0"/>
              <a:t>Anpassungen bei den Bildungsangeboten und </a:t>
            </a:r>
          </a:p>
          <a:p>
            <a:pPr lvl="2">
              <a:lnSpc>
                <a:spcPct val="100000"/>
              </a:lnSpc>
              <a:spcBef>
                <a:spcPts val="600"/>
              </a:spcBef>
              <a:buFont typeface="Symbol" panose="05050102010706020507" pitchFamily="18" charset="2"/>
              <a:buChar char="-"/>
              <a:defRPr/>
            </a:pPr>
            <a:r>
              <a:rPr lang="de-DE" sz="2000" dirty="0"/>
              <a:t>Anpassungen des Konzepts für die Anwendung außerhalb des Modellprojekts.</a:t>
            </a:r>
          </a:p>
          <a:p>
            <a:pPr lvl="2">
              <a:lnSpc>
                <a:spcPct val="100000"/>
              </a:lnSpc>
              <a:spcBef>
                <a:spcPts val="1800"/>
              </a:spcBef>
              <a:buFont typeface="Arial" panose="020B0604020202020204" pitchFamily="34" charset="0"/>
              <a:buChar char="•"/>
              <a:defRPr/>
            </a:pPr>
            <a:endParaRPr sz="2400" dirty="0"/>
          </a:p>
          <a:p>
            <a:pPr marL="0" indent="0">
              <a:buNone/>
              <a:defRPr/>
            </a:pPr>
            <a:endParaRPr lang="de-DE" sz="2400" dirty="0"/>
          </a:p>
          <a:p>
            <a:pPr marL="0" indent="0">
              <a:buNone/>
              <a:defRPr/>
            </a:pPr>
            <a:endParaRPr lang="de-DE" sz="2400" dirty="0"/>
          </a:p>
        </p:txBody>
      </p:sp>
      <p:sp>
        <p:nvSpPr>
          <p:cNvPr id="4" name="Textplatzhalter 3">
            <a:extLst>
              <a:ext uri="{FF2B5EF4-FFF2-40B4-BE49-F238E27FC236}">
                <a16:creationId xmlns:a16="http://schemas.microsoft.com/office/drawing/2014/main" id="{F772E98B-618A-2221-DEB4-062D881DEDEE}"/>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formativen Evaluation</a:t>
            </a:r>
          </a:p>
        </p:txBody>
      </p:sp>
    </p:spTree>
    <p:extLst>
      <p:ext uri="{BB962C8B-B14F-4D97-AF65-F5344CB8AC3E}">
        <p14:creationId xmlns:p14="http://schemas.microsoft.com/office/powerpoint/2010/main" val="2563874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410657C-6D2C-BBB4-5EE7-4C65D4778F16}"/>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EB5813EB-67FE-2A67-07A5-26E2F8C9A996}"/>
              </a:ext>
            </a:extLst>
          </p:cNvPr>
          <p:cNvSpPr/>
          <p:nvPr/>
        </p:nvSpPr>
        <p:spPr bwMode="auto">
          <a:xfrm>
            <a:off x="2279576" y="2420888"/>
            <a:ext cx="9793088"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Fehlende niedrigschwellige Qualifizierung zur QN 3</a:t>
            </a:r>
          </a:p>
          <a:p>
            <a:pPr lvl="1">
              <a:lnSpc>
                <a:spcPct val="100000"/>
              </a:lnSpc>
              <a:spcBef>
                <a:spcPts val="1800"/>
              </a:spcBef>
              <a:buFont typeface="Arial" panose="020B0604020202020204" pitchFamily="34" charset="0"/>
              <a:buChar char="•"/>
              <a:defRPr/>
            </a:pPr>
            <a:r>
              <a:rPr lang="de-DE" sz="2400" dirty="0"/>
              <a:t>Abweichender Qualifikationsmix im Dienst</a:t>
            </a:r>
          </a:p>
          <a:p>
            <a:pPr lvl="1">
              <a:lnSpc>
                <a:spcPct val="100000"/>
              </a:lnSpc>
              <a:spcBef>
                <a:spcPts val="1800"/>
              </a:spcBef>
              <a:buFont typeface="Arial" panose="020B0604020202020204" pitchFamily="34" charset="0"/>
              <a:buChar char="•"/>
              <a:defRPr/>
            </a:pPr>
            <a:r>
              <a:rPr lang="de-DE" sz="2400" dirty="0"/>
              <a:t>Veränderungsbereitschaft und -fähigkeit der Leitungen</a:t>
            </a:r>
          </a:p>
          <a:p>
            <a:pPr lvl="1">
              <a:lnSpc>
                <a:spcPct val="100000"/>
              </a:lnSpc>
              <a:spcBef>
                <a:spcPts val="1800"/>
              </a:spcBef>
              <a:buFont typeface="Arial" panose="020B0604020202020204" pitchFamily="34" charset="0"/>
              <a:buChar char="•"/>
              <a:defRPr/>
            </a:pPr>
            <a:r>
              <a:rPr lang="de-DE" sz="2400" dirty="0"/>
              <a:t>Erwartungen und Widerstände gegenüber der </a:t>
            </a:r>
            <a:r>
              <a:rPr lang="de-DE" sz="2400" dirty="0" err="1"/>
              <a:t>KubA</a:t>
            </a:r>
            <a:endParaRPr lang="de-DE" sz="2400" dirty="0"/>
          </a:p>
          <a:p>
            <a:pPr marL="0" indent="0">
              <a:buNone/>
              <a:defRPr/>
            </a:pPr>
            <a:endParaRPr lang="de-DE" sz="2400" dirty="0"/>
          </a:p>
          <a:p>
            <a:pPr marL="0" indent="0">
              <a:buNone/>
              <a:defRPr/>
            </a:pPr>
            <a:endParaRPr lang="de-DE" sz="2400" dirty="0"/>
          </a:p>
        </p:txBody>
      </p:sp>
      <p:sp>
        <p:nvSpPr>
          <p:cNvPr id="4" name="Textplatzhalter 3">
            <a:extLst>
              <a:ext uri="{FF2B5EF4-FFF2-40B4-BE49-F238E27FC236}">
                <a16:creationId xmlns:a16="http://schemas.microsoft.com/office/drawing/2014/main" id="{4F362DCA-8F59-E225-36B5-A4E825C9D027}"/>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formativen Evaluation</a:t>
            </a:r>
          </a:p>
        </p:txBody>
      </p:sp>
      <p:sp>
        <p:nvSpPr>
          <p:cNvPr id="2" name="Titel 1">
            <a:extLst>
              <a:ext uri="{FF2B5EF4-FFF2-40B4-BE49-F238E27FC236}">
                <a16:creationId xmlns:a16="http://schemas.microsoft.com/office/drawing/2014/main" id="{C212F14A-BF24-47B0-9D52-5BBF4CD795D4}"/>
              </a:ext>
            </a:extLst>
          </p:cNvPr>
          <p:cNvSpPr>
            <a:spLocks/>
          </p:cNvSpPr>
          <p:nvPr/>
        </p:nvSpPr>
        <p:spPr bwMode="gray">
          <a:xfrm>
            <a:off x="2351584" y="1664864"/>
            <a:ext cx="9465642"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Einrichtungsindividuelle Ergebnisse und Anpassungen</a:t>
            </a:r>
            <a:endParaRPr sz="2800" dirty="0"/>
          </a:p>
        </p:txBody>
      </p:sp>
    </p:spTree>
    <p:extLst>
      <p:ext uri="{BB962C8B-B14F-4D97-AF65-F5344CB8AC3E}">
        <p14:creationId xmlns:p14="http://schemas.microsoft.com/office/powerpoint/2010/main" val="3153111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528228-4A51-1807-74E1-53D97C0502D2}"/>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CB1BE087-548D-D8C8-A771-673F8A112A24}"/>
              </a:ext>
            </a:extLst>
          </p:cNvPr>
          <p:cNvSpPr/>
          <p:nvPr/>
        </p:nvSpPr>
        <p:spPr bwMode="auto">
          <a:xfrm>
            <a:off x="2279576" y="2420888"/>
            <a:ext cx="9912424"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Überarbeitung der Instrumente des Kompetenzmanagements</a:t>
            </a:r>
          </a:p>
          <a:p>
            <a:pPr lvl="1">
              <a:lnSpc>
                <a:spcPct val="100000"/>
              </a:lnSpc>
              <a:spcBef>
                <a:spcPts val="1800"/>
              </a:spcBef>
              <a:buFont typeface="Arial" panose="020B0604020202020204" pitchFamily="34" charset="0"/>
              <a:buChar char="•"/>
              <a:defRPr/>
            </a:pPr>
            <a:r>
              <a:rPr lang="de-DE" sz="2400" dirty="0"/>
              <a:t>Andere SOLL-QN der Interventionen </a:t>
            </a:r>
            <a:r>
              <a:rPr lang="de-DE" sz="2400" i="1" dirty="0"/>
              <a:t>Ausscheidungsmanagement</a:t>
            </a:r>
            <a:r>
              <a:rPr lang="de-DE" sz="2400" dirty="0"/>
              <a:t> und </a:t>
            </a:r>
            <a:r>
              <a:rPr lang="de-DE" sz="2400" i="1" dirty="0"/>
              <a:t>Trinkmanagement</a:t>
            </a:r>
          </a:p>
          <a:p>
            <a:pPr lvl="1">
              <a:lnSpc>
                <a:spcPct val="100000"/>
              </a:lnSpc>
              <a:spcBef>
                <a:spcPts val="1800"/>
              </a:spcBef>
              <a:buFont typeface="Arial" panose="020B0604020202020204" pitchFamily="34" charset="0"/>
              <a:buChar char="•"/>
              <a:defRPr/>
            </a:pPr>
            <a:r>
              <a:rPr lang="de-DE" sz="2400" dirty="0"/>
              <a:t>Schaffung von Kompetenzprofilen für nicht-pflegerische Berufe</a:t>
            </a:r>
          </a:p>
          <a:p>
            <a:pPr lvl="1">
              <a:lnSpc>
                <a:spcPct val="100000"/>
              </a:lnSpc>
              <a:spcBef>
                <a:spcPts val="1800"/>
              </a:spcBef>
              <a:buFont typeface="Arial" panose="020B0604020202020204" pitchFamily="34" charset="0"/>
              <a:buChar char="•"/>
              <a:defRPr/>
            </a:pPr>
            <a:r>
              <a:rPr lang="de-DE" sz="2400" dirty="0"/>
              <a:t>Reduktion des notwendigen Stundenumfang für das QN 2</a:t>
            </a:r>
          </a:p>
          <a:p>
            <a:pPr lvl="1">
              <a:lnSpc>
                <a:spcPct val="100000"/>
              </a:lnSpc>
              <a:spcBef>
                <a:spcPts val="1800"/>
              </a:spcBef>
              <a:buFont typeface="Arial" panose="020B0604020202020204" pitchFamily="34" charset="0"/>
              <a:buChar char="•"/>
              <a:defRPr/>
            </a:pPr>
            <a:r>
              <a:rPr lang="de-DE" sz="2400" dirty="0"/>
              <a:t>Einbindung der QN 2 in Bezugspflegetandems in einfachen Pflegesituationen</a:t>
            </a:r>
          </a:p>
          <a:p>
            <a:pPr marL="0" indent="0">
              <a:buNone/>
              <a:defRPr/>
            </a:pPr>
            <a:endParaRPr lang="de-DE" sz="2400" dirty="0"/>
          </a:p>
          <a:p>
            <a:pPr marL="0" indent="0">
              <a:buNone/>
              <a:defRPr/>
            </a:pPr>
            <a:endParaRPr lang="de-DE" sz="2400" dirty="0"/>
          </a:p>
        </p:txBody>
      </p:sp>
      <p:sp>
        <p:nvSpPr>
          <p:cNvPr id="4" name="Textplatzhalter 3">
            <a:extLst>
              <a:ext uri="{FF2B5EF4-FFF2-40B4-BE49-F238E27FC236}">
                <a16:creationId xmlns:a16="http://schemas.microsoft.com/office/drawing/2014/main" id="{D5876109-02A6-5F21-8022-859B0F3AF1D4}"/>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formativen Evaluation</a:t>
            </a:r>
          </a:p>
        </p:txBody>
      </p:sp>
      <p:sp>
        <p:nvSpPr>
          <p:cNvPr id="2" name="Titel 1">
            <a:extLst>
              <a:ext uri="{FF2B5EF4-FFF2-40B4-BE49-F238E27FC236}">
                <a16:creationId xmlns:a16="http://schemas.microsoft.com/office/drawing/2014/main" id="{9F1938F8-80F4-4958-04F9-ADF7C7F92E79}"/>
              </a:ext>
            </a:extLst>
          </p:cNvPr>
          <p:cNvSpPr>
            <a:spLocks/>
          </p:cNvSpPr>
          <p:nvPr/>
        </p:nvSpPr>
        <p:spPr bwMode="gray">
          <a:xfrm>
            <a:off x="2351584" y="1664864"/>
            <a:ext cx="9465642"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Anpassungen auf Konzeptebene</a:t>
            </a:r>
            <a:endParaRPr sz="2800" dirty="0"/>
          </a:p>
        </p:txBody>
      </p:sp>
    </p:spTree>
    <p:extLst>
      <p:ext uri="{BB962C8B-B14F-4D97-AF65-F5344CB8AC3E}">
        <p14:creationId xmlns:p14="http://schemas.microsoft.com/office/powerpoint/2010/main" val="13677490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ED1AD-4F78-CC33-321A-F5F6B7BBCEA8}"/>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3550820C-214D-C3C6-46D1-AADBA6B96986}"/>
              </a:ext>
            </a:extLst>
          </p:cNvPr>
          <p:cNvSpPr/>
          <p:nvPr/>
        </p:nvSpPr>
        <p:spPr bwMode="auto">
          <a:xfrm>
            <a:off x="2279576" y="2420888"/>
            <a:ext cx="9793088"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Anpassungen bei den Bildungsformaten</a:t>
            </a:r>
          </a:p>
          <a:p>
            <a:pPr lvl="1">
              <a:lnSpc>
                <a:spcPct val="100000"/>
              </a:lnSpc>
              <a:spcBef>
                <a:spcPts val="1800"/>
              </a:spcBef>
              <a:buFont typeface="Arial" panose="020B0604020202020204" pitchFamily="34" charset="0"/>
              <a:buChar char="•"/>
              <a:defRPr/>
            </a:pPr>
            <a:r>
              <a:rPr lang="de-DE" sz="2400" dirty="0"/>
              <a:t>Erweiterung der Zielgruppe(</a:t>
            </a:r>
            <a:r>
              <a:rPr lang="de-DE" sz="2400" dirty="0" err="1"/>
              <a:t>n</a:t>
            </a:r>
            <a:r>
              <a:rPr lang="de-DE" sz="2400" dirty="0"/>
              <a:t>)</a:t>
            </a:r>
          </a:p>
          <a:p>
            <a:pPr lvl="1">
              <a:lnSpc>
                <a:spcPct val="100000"/>
              </a:lnSpc>
              <a:spcBef>
                <a:spcPts val="1800"/>
              </a:spcBef>
              <a:buFont typeface="Arial" panose="020B0604020202020204" pitchFamily="34" charset="0"/>
              <a:buChar char="•"/>
              <a:defRPr/>
            </a:pPr>
            <a:r>
              <a:rPr lang="de-DE" sz="2400" dirty="0"/>
              <a:t>Zusätzliche Bildungsangebote</a:t>
            </a:r>
          </a:p>
          <a:p>
            <a:pPr lvl="2">
              <a:lnSpc>
                <a:spcPct val="100000"/>
              </a:lnSpc>
              <a:spcBef>
                <a:spcPts val="600"/>
              </a:spcBef>
              <a:buFont typeface="Symbol" panose="05050102010706020507" pitchFamily="18" charset="2"/>
              <a:buChar char="-"/>
              <a:defRPr/>
            </a:pPr>
            <a:r>
              <a:rPr lang="de-DE" sz="2000" dirty="0"/>
              <a:t>Erweiterte Schulungen zur Komplexität der Pflegesituation</a:t>
            </a:r>
          </a:p>
          <a:p>
            <a:pPr lvl="2">
              <a:lnSpc>
                <a:spcPct val="100000"/>
              </a:lnSpc>
              <a:spcBef>
                <a:spcPts val="600"/>
              </a:spcBef>
              <a:buFont typeface="Symbol" panose="05050102010706020507" pitchFamily="18" charset="2"/>
              <a:buChar char="-"/>
              <a:defRPr/>
            </a:pPr>
            <a:r>
              <a:rPr lang="de-DE" sz="2000" dirty="0"/>
              <a:t>Ernährungs- und Trinkmanagement für QN 1</a:t>
            </a:r>
          </a:p>
          <a:p>
            <a:pPr lvl="2">
              <a:lnSpc>
                <a:spcPct val="100000"/>
              </a:lnSpc>
              <a:spcBef>
                <a:spcPts val="600"/>
              </a:spcBef>
              <a:buFont typeface="Symbol" panose="05050102010706020507" pitchFamily="18" charset="2"/>
              <a:buChar char="-"/>
              <a:defRPr/>
            </a:pPr>
            <a:r>
              <a:rPr lang="de-DE" sz="2000" dirty="0"/>
              <a:t>Medikamentengabe für QN 3</a:t>
            </a:r>
          </a:p>
          <a:p>
            <a:pPr lvl="2">
              <a:lnSpc>
                <a:spcPct val="100000"/>
              </a:lnSpc>
              <a:spcBef>
                <a:spcPts val="1800"/>
              </a:spcBef>
              <a:buFont typeface="Arial" panose="020B0604020202020204" pitchFamily="34" charset="0"/>
              <a:buChar char="•"/>
              <a:defRPr/>
            </a:pPr>
            <a:endParaRPr sz="2400" dirty="0"/>
          </a:p>
          <a:p>
            <a:pPr marL="0" indent="0">
              <a:buNone/>
              <a:defRPr/>
            </a:pPr>
            <a:endParaRPr lang="de-DE" sz="2400" dirty="0"/>
          </a:p>
          <a:p>
            <a:pPr marL="0" indent="0">
              <a:buNone/>
              <a:defRPr/>
            </a:pPr>
            <a:endParaRPr lang="de-DE" sz="2400" dirty="0"/>
          </a:p>
        </p:txBody>
      </p:sp>
      <p:sp>
        <p:nvSpPr>
          <p:cNvPr id="4" name="Textplatzhalter 3">
            <a:extLst>
              <a:ext uri="{FF2B5EF4-FFF2-40B4-BE49-F238E27FC236}">
                <a16:creationId xmlns:a16="http://schemas.microsoft.com/office/drawing/2014/main" id="{1786C2B7-A3B9-4A66-DA6E-D784C253FA89}"/>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formativen Evaluation</a:t>
            </a:r>
          </a:p>
        </p:txBody>
      </p:sp>
      <p:sp>
        <p:nvSpPr>
          <p:cNvPr id="2" name="Titel 1">
            <a:extLst>
              <a:ext uri="{FF2B5EF4-FFF2-40B4-BE49-F238E27FC236}">
                <a16:creationId xmlns:a16="http://schemas.microsoft.com/office/drawing/2014/main" id="{534391E9-AF40-2015-2332-21D9287C3B82}"/>
              </a:ext>
            </a:extLst>
          </p:cNvPr>
          <p:cNvSpPr>
            <a:spLocks/>
          </p:cNvSpPr>
          <p:nvPr/>
        </p:nvSpPr>
        <p:spPr bwMode="gray">
          <a:xfrm>
            <a:off x="2351584" y="1664864"/>
            <a:ext cx="9465642"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Anpassungen bei Bildungsangeboten</a:t>
            </a:r>
            <a:endParaRPr sz="2800" dirty="0"/>
          </a:p>
        </p:txBody>
      </p:sp>
    </p:spTree>
    <p:extLst>
      <p:ext uri="{BB962C8B-B14F-4D97-AF65-F5344CB8AC3E}">
        <p14:creationId xmlns:p14="http://schemas.microsoft.com/office/powerpoint/2010/main" val="34292065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00780-98B7-E801-2907-7519BD416A19}"/>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8D419683-DEE1-D8F5-4C51-5E1DA75C01A4}"/>
              </a:ext>
            </a:extLst>
          </p:cNvPr>
          <p:cNvSpPr/>
          <p:nvPr/>
        </p:nvSpPr>
        <p:spPr bwMode="auto">
          <a:xfrm>
            <a:off x="2279576" y="2348880"/>
            <a:ext cx="10009112"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Zur Berücksichtigung der Heterogenität der Einrichtungen  individualisierbares Konzept als </a:t>
            </a:r>
            <a:r>
              <a:rPr lang="de-DE" sz="2400" dirty="0">
                <a:solidFill>
                  <a:srgbClr val="C65913"/>
                </a:solidFill>
              </a:rPr>
              <a:t>Baukastensystem</a:t>
            </a:r>
            <a:r>
              <a:rPr lang="de-DE" sz="2400" i="1" dirty="0"/>
              <a:t>.</a:t>
            </a:r>
            <a:r>
              <a:rPr lang="de-DE" sz="2400" dirty="0"/>
              <a:t> </a:t>
            </a:r>
          </a:p>
          <a:p>
            <a:pPr lvl="1">
              <a:lnSpc>
                <a:spcPct val="100000"/>
              </a:lnSpc>
              <a:spcBef>
                <a:spcPts val="1800"/>
              </a:spcBef>
              <a:buFont typeface="Arial" panose="020B0604020202020204" pitchFamily="34" charset="0"/>
              <a:buChar char="•"/>
              <a:defRPr/>
            </a:pPr>
            <a:r>
              <a:rPr lang="de-DE" sz="2400" dirty="0"/>
              <a:t>Vereinfachte Methode zur validen Selbstanwendung bei der Feststellung der </a:t>
            </a:r>
            <a:r>
              <a:rPr lang="de-DE" sz="2400" dirty="0">
                <a:solidFill>
                  <a:srgbClr val="C65913"/>
                </a:solidFill>
              </a:rPr>
              <a:t>Komplexität einer Pflegesituation </a:t>
            </a:r>
            <a:r>
              <a:rPr lang="de-DE" sz="2400" dirty="0"/>
              <a:t>erforderlich</a:t>
            </a:r>
          </a:p>
          <a:p>
            <a:pPr lvl="1">
              <a:lnSpc>
                <a:spcPct val="100000"/>
              </a:lnSpc>
              <a:spcBef>
                <a:spcPts val="1800"/>
              </a:spcBef>
              <a:buFont typeface="Arial" panose="020B0604020202020204" pitchFamily="34" charset="0"/>
              <a:buChar char="•"/>
              <a:defRPr/>
            </a:pPr>
            <a:r>
              <a:rPr lang="de-DE" sz="2400" dirty="0"/>
              <a:t>Notwendigkeit </a:t>
            </a:r>
            <a:r>
              <a:rPr lang="de-DE" sz="2400" dirty="0">
                <a:solidFill>
                  <a:srgbClr val="C65913"/>
                </a:solidFill>
              </a:rPr>
              <a:t>digitaler Unterstützung </a:t>
            </a:r>
            <a:r>
              <a:rPr lang="de-DE" sz="2400" dirty="0"/>
              <a:t>in Verwaltungssystemen</a:t>
            </a:r>
          </a:p>
          <a:p>
            <a:pPr lvl="1">
              <a:lnSpc>
                <a:spcPct val="100000"/>
              </a:lnSpc>
              <a:spcBef>
                <a:spcPts val="1800"/>
              </a:spcBef>
              <a:buFont typeface="Arial" panose="020B0604020202020204" pitchFamily="34" charset="0"/>
              <a:buChar char="•"/>
              <a:defRPr/>
            </a:pPr>
            <a:r>
              <a:rPr lang="de-DE" sz="2400" dirty="0">
                <a:solidFill>
                  <a:srgbClr val="C65913"/>
                </a:solidFill>
              </a:rPr>
              <a:t>Verantwortlichkeiten</a:t>
            </a:r>
            <a:r>
              <a:rPr lang="de-DE" sz="2400" dirty="0"/>
              <a:t> für Change-Prozess und Regelbetrieb</a:t>
            </a:r>
          </a:p>
          <a:p>
            <a:pPr lvl="2">
              <a:lnSpc>
                <a:spcPct val="100000"/>
              </a:lnSpc>
              <a:spcBef>
                <a:spcPts val="1800"/>
              </a:spcBef>
              <a:buFont typeface="Arial" panose="020B0604020202020204" pitchFamily="34" charset="0"/>
              <a:buChar char="•"/>
              <a:defRPr/>
            </a:pPr>
            <a:endParaRPr sz="2400" dirty="0"/>
          </a:p>
          <a:p>
            <a:pPr marL="0" indent="0">
              <a:buNone/>
              <a:defRPr/>
            </a:pPr>
            <a:endParaRPr lang="de-DE" sz="2400" dirty="0"/>
          </a:p>
          <a:p>
            <a:pPr marL="0" indent="0">
              <a:buNone/>
              <a:defRPr/>
            </a:pPr>
            <a:endParaRPr lang="de-DE" sz="2400" dirty="0"/>
          </a:p>
        </p:txBody>
      </p:sp>
      <p:sp>
        <p:nvSpPr>
          <p:cNvPr id="4" name="Textplatzhalter 3">
            <a:extLst>
              <a:ext uri="{FF2B5EF4-FFF2-40B4-BE49-F238E27FC236}">
                <a16:creationId xmlns:a16="http://schemas.microsoft.com/office/drawing/2014/main" id="{0446540E-83FB-6FC7-A1FD-8366F4B08131}"/>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formativen Evaluation</a:t>
            </a:r>
          </a:p>
        </p:txBody>
      </p:sp>
      <p:sp>
        <p:nvSpPr>
          <p:cNvPr id="2" name="Titel 1">
            <a:extLst>
              <a:ext uri="{FF2B5EF4-FFF2-40B4-BE49-F238E27FC236}">
                <a16:creationId xmlns:a16="http://schemas.microsoft.com/office/drawing/2014/main" id="{9044F0A6-457F-2ED8-B10C-3BAD4A24604B}"/>
              </a:ext>
            </a:extLst>
          </p:cNvPr>
          <p:cNvSpPr>
            <a:spLocks/>
          </p:cNvSpPr>
          <p:nvPr/>
        </p:nvSpPr>
        <p:spPr bwMode="gray">
          <a:xfrm>
            <a:off x="2351584" y="1664864"/>
            <a:ext cx="9793088"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Anpassungen für die Anwendung außerhalb des Projekts</a:t>
            </a:r>
            <a:endParaRPr sz="2800" dirty="0"/>
          </a:p>
        </p:txBody>
      </p:sp>
    </p:spTree>
    <p:extLst>
      <p:ext uri="{BB962C8B-B14F-4D97-AF65-F5344CB8AC3E}">
        <p14:creationId xmlns:p14="http://schemas.microsoft.com/office/powerpoint/2010/main" val="14276026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51C993-8E60-743D-623E-5554C6B2EB3C}"/>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FB0CDBF8-513A-F7C6-DEA9-5AF33FB508DF}"/>
              </a:ext>
            </a:extLst>
          </p:cNvPr>
          <p:cNvSpPr>
            <a:spLocks/>
          </p:cNvSpPr>
          <p:nvPr/>
        </p:nvSpPr>
        <p:spPr bwMode="gray">
          <a:xfrm>
            <a:off x="2351584" y="1686394"/>
            <a:ext cx="9465642" cy="590478"/>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Qualität der pflegerischen Versorgung</a:t>
            </a:r>
            <a:endParaRPr sz="2800" dirty="0"/>
          </a:p>
        </p:txBody>
      </p:sp>
      <p:sp>
        <p:nvSpPr>
          <p:cNvPr id="14" name="Textplatzhalter 3">
            <a:extLst>
              <a:ext uri="{FF2B5EF4-FFF2-40B4-BE49-F238E27FC236}">
                <a16:creationId xmlns:a16="http://schemas.microsoft.com/office/drawing/2014/main" id="{63DD1054-7DBC-A8CF-5151-2FDF150B2B5E}"/>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15" name="Rechteck 14">
            <a:extLst>
              <a:ext uri="{FF2B5EF4-FFF2-40B4-BE49-F238E27FC236}">
                <a16:creationId xmlns:a16="http://schemas.microsoft.com/office/drawing/2014/main" id="{4DCF7F2C-DB8D-36CA-98FD-FC4F755B4479}"/>
              </a:ext>
            </a:extLst>
          </p:cNvPr>
          <p:cNvSpPr/>
          <p:nvPr/>
        </p:nvSpPr>
        <p:spPr bwMode="auto">
          <a:xfrm>
            <a:off x="2399192" y="2449043"/>
            <a:ext cx="8953392" cy="38793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0">
              <a:spcBef>
                <a:spcPts val="600"/>
              </a:spcBef>
            </a:pPr>
            <a:r>
              <a:rPr lang="de-DE" sz="2400" dirty="0">
                <a:solidFill>
                  <a:schemeClr val="tx1"/>
                </a:solidFill>
              </a:rPr>
              <a:t>Befragung / Einschätzung der Bewohnenden</a:t>
            </a:r>
          </a:p>
          <a:p>
            <a:pPr marL="1440000">
              <a:spcBef>
                <a:spcPts val="600"/>
              </a:spcBef>
            </a:pPr>
            <a:endParaRPr lang="de-DE" sz="2400" dirty="0">
              <a:solidFill>
                <a:schemeClr val="tx1"/>
              </a:solidFill>
            </a:endParaRPr>
          </a:p>
          <a:p>
            <a:pPr marL="1440000">
              <a:spcBef>
                <a:spcPts val="600"/>
              </a:spcBef>
            </a:pPr>
            <a:r>
              <a:rPr lang="de-DE" sz="2400" dirty="0">
                <a:solidFill>
                  <a:schemeClr val="tx1"/>
                </a:solidFill>
              </a:rPr>
              <a:t>Befragung der Mitarbeitenden </a:t>
            </a:r>
          </a:p>
          <a:p>
            <a:pPr marL="1440000">
              <a:spcBef>
                <a:spcPts val="600"/>
              </a:spcBef>
            </a:pPr>
            <a:endParaRPr lang="de-DE" sz="2400" dirty="0">
              <a:solidFill>
                <a:schemeClr val="tx1"/>
              </a:solidFill>
            </a:endParaRPr>
          </a:p>
          <a:p>
            <a:pPr marL="1440000">
              <a:spcBef>
                <a:spcPts val="600"/>
              </a:spcBef>
            </a:pPr>
            <a:r>
              <a:rPr lang="de-DE" sz="2400" dirty="0">
                <a:solidFill>
                  <a:schemeClr val="tx1"/>
                </a:solidFill>
              </a:rPr>
              <a:t>Befragung der Schatten </a:t>
            </a:r>
          </a:p>
          <a:p>
            <a:pPr marL="1440000">
              <a:spcBef>
                <a:spcPts val="600"/>
              </a:spcBef>
            </a:pPr>
            <a:endParaRPr lang="de-DE" sz="2400" dirty="0">
              <a:solidFill>
                <a:schemeClr val="tx1"/>
              </a:solidFill>
            </a:endParaRPr>
          </a:p>
          <a:p>
            <a:pPr marL="1440000">
              <a:spcBef>
                <a:spcPts val="600"/>
              </a:spcBef>
            </a:pPr>
            <a:r>
              <a:rPr lang="de-DE" sz="2400" dirty="0">
                <a:solidFill>
                  <a:schemeClr val="tx1"/>
                </a:solidFill>
              </a:rPr>
              <a:t>Analyse der Daten der gesetzlichen Qualitätssicherung</a:t>
            </a:r>
          </a:p>
        </p:txBody>
      </p:sp>
      <p:pic>
        <p:nvPicPr>
          <p:cNvPr id="4" name="Grafik 3" descr="Statistiken mit einfarbiger Füllung">
            <a:extLst>
              <a:ext uri="{FF2B5EF4-FFF2-40B4-BE49-F238E27FC236}">
                <a16:creationId xmlns:a16="http://schemas.microsoft.com/office/drawing/2014/main" id="{827071E0-D6EF-2A38-F6DE-6A2DE4BA26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3123087" y="5481288"/>
            <a:ext cx="540000" cy="540000"/>
          </a:xfrm>
          <a:prstGeom prst="rect">
            <a:avLst/>
          </a:prstGeom>
        </p:spPr>
      </p:pic>
      <p:pic>
        <p:nvPicPr>
          <p:cNvPr id="6" name="Grafik 5" descr="Soziale Distanz mit einfarbiger Füllung">
            <a:extLst>
              <a:ext uri="{FF2B5EF4-FFF2-40B4-BE49-F238E27FC236}">
                <a16:creationId xmlns:a16="http://schemas.microsoft.com/office/drawing/2014/main" id="{F714A17D-0136-5906-13F4-2DD8F43E4C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543208" y="5467733"/>
            <a:ext cx="540000" cy="540000"/>
          </a:xfrm>
          <a:prstGeom prst="rect">
            <a:avLst/>
          </a:prstGeom>
        </p:spPr>
      </p:pic>
      <p:pic>
        <p:nvPicPr>
          <p:cNvPr id="3" name="Grafik 2" descr="Prüfliste mit einfarbiger Füllung">
            <a:extLst>
              <a:ext uri="{FF2B5EF4-FFF2-40B4-BE49-F238E27FC236}">
                <a16:creationId xmlns:a16="http://schemas.microsoft.com/office/drawing/2014/main" id="{CE9DBF28-C289-228F-DD01-42D80913341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107728" y="2616592"/>
            <a:ext cx="540000" cy="540000"/>
          </a:xfrm>
          <a:prstGeom prst="rect">
            <a:avLst/>
          </a:prstGeom>
        </p:spPr>
      </p:pic>
      <p:pic>
        <p:nvPicPr>
          <p:cNvPr id="5" name="Grafik 4" descr="Umschlag öffnen Silhouette">
            <a:extLst>
              <a:ext uri="{FF2B5EF4-FFF2-40B4-BE49-F238E27FC236}">
                <a16:creationId xmlns:a16="http://schemas.microsoft.com/office/drawing/2014/main" id="{C30E9770-C260-E3F3-3778-B6935B0FC54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548968" y="2598268"/>
            <a:ext cx="540000" cy="540000"/>
          </a:xfrm>
          <a:prstGeom prst="rect">
            <a:avLst/>
          </a:prstGeom>
        </p:spPr>
      </p:pic>
      <p:pic>
        <p:nvPicPr>
          <p:cNvPr id="7" name="Grafik 6" descr="Computer mit einfarbiger Füllung">
            <a:extLst>
              <a:ext uri="{FF2B5EF4-FFF2-40B4-BE49-F238E27FC236}">
                <a16:creationId xmlns:a16="http://schemas.microsoft.com/office/drawing/2014/main" id="{89C76C9F-B86C-ECCF-31D5-D29BF40AE95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899514" y="4395356"/>
            <a:ext cx="540000" cy="540000"/>
          </a:xfrm>
          <a:prstGeom prst="rect">
            <a:avLst/>
          </a:prstGeom>
        </p:spPr>
      </p:pic>
      <p:sp>
        <p:nvSpPr>
          <p:cNvPr id="8" name="Sprechblase: rechteckig 7">
            <a:extLst>
              <a:ext uri="{FF2B5EF4-FFF2-40B4-BE49-F238E27FC236}">
                <a16:creationId xmlns:a16="http://schemas.microsoft.com/office/drawing/2014/main" id="{FC5437C6-0FDE-203C-79AB-7C24D75CB908}"/>
              </a:ext>
            </a:extLst>
          </p:cNvPr>
          <p:cNvSpPr/>
          <p:nvPr/>
        </p:nvSpPr>
        <p:spPr bwMode="auto">
          <a:xfrm>
            <a:off x="7851731" y="5881892"/>
            <a:ext cx="3640538" cy="711280"/>
          </a:xfrm>
          <a:prstGeom prst="wedgeRectCallout">
            <a:avLst>
              <a:gd name="adj1" fmla="val -71183"/>
              <a:gd name="adj2" fmla="val -58487"/>
            </a:avLst>
          </a:prstGeom>
          <a:solidFill>
            <a:srgbClr val="B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Keine Veränderungen.</a:t>
            </a:r>
          </a:p>
        </p:txBody>
      </p:sp>
      <p:sp>
        <p:nvSpPr>
          <p:cNvPr id="10" name="Textplatzhalter 3">
            <a:extLst>
              <a:ext uri="{FF2B5EF4-FFF2-40B4-BE49-F238E27FC236}">
                <a16:creationId xmlns:a16="http://schemas.microsoft.com/office/drawing/2014/main" id="{546FA502-F896-8473-C645-2E0850A03533}"/>
              </a:ext>
            </a:extLst>
          </p:cNvPr>
          <p:cNvSpPr/>
          <p:nvPr/>
        </p:nvSpPr>
        <p:spPr bwMode="auto">
          <a:xfrm>
            <a:off x="2279576" y="845167"/>
            <a:ext cx="9361040"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pic>
        <p:nvPicPr>
          <p:cNvPr id="11" name="Grafik 10" descr="Computer mit einfarbiger Füllung">
            <a:extLst>
              <a:ext uri="{FF2B5EF4-FFF2-40B4-BE49-F238E27FC236}">
                <a16:creationId xmlns:a16="http://schemas.microsoft.com/office/drawing/2014/main" id="{80854CDA-1E41-8F68-8570-00B71531191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600457" y="3446060"/>
            <a:ext cx="540000" cy="540000"/>
          </a:xfrm>
          <a:prstGeom prst="rect">
            <a:avLst/>
          </a:prstGeom>
        </p:spPr>
      </p:pic>
      <p:pic>
        <p:nvPicPr>
          <p:cNvPr id="18" name="Grafik 17" descr="Weibliches Profil mit einfarbiger Füllung">
            <a:extLst>
              <a:ext uri="{FF2B5EF4-FFF2-40B4-BE49-F238E27FC236}">
                <a16:creationId xmlns:a16="http://schemas.microsoft.com/office/drawing/2014/main" id="{639D7EBD-9038-0EA8-B9DF-C6875903216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999656" y="3537072"/>
            <a:ext cx="540000" cy="540000"/>
          </a:xfrm>
          <a:prstGeom prst="rect">
            <a:avLst/>
          </a:prstGeom>
        </p:spPr>
      </p:pic>
      <p:pic>
        <p:nvPicPr>
          <p:cNvPr id="20" name="Grafik 19" descr="Männliches Profil mit einfarbiger Füllung">
            <a:extLst>
              <a:ext uri="{FF2B5EF4-FFF2-40B4-BE49-F238E27FC236}">
                <a16:creationId xmlns:a16="http://schemas.microsoft.com/office/drawing/2014/main" id="{56FE8FE7-42CC-A2CB-91ED-458B09C948F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390464" y="3537072"/>
            <a:ext cx="540000" cy="540000"/>
          </a:xfrm>
          <a:prstGeom prst="rect">
            <a:avLst/>
          </a:prstGeom>
        </p:spPr>
      </p:pic>
      <p:pic>
        <p:nvPicPr>
          <p:cNvPr id="22" name="Grafik 21" descr="Stift mit einfarbiger Füllung">
            <a:extLst>
              <a:ext uri="{FF2B5EF4-FFF2-40B4-BE49-F238E27FC236}">
                <a16:creationId xmlns:a16="http://schemas.microsoft.com/office/drawing/2014/main" id="{59BC3775-7DB5-C116-992D-DA6692D882E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835304" y="2738818"/>
            <a:ext cx="360000" cy="360000"/>
          </a:xfrm>
          <a:prstGeom prst="rect">
            <a:avLst/>
          </a:prstGeom>
        </p:spPr>
      </p:pic>
      <p:pic>
        <p:nvPicPr>
          <p:cNvPr id="24" name="Grafik 23" descr="Benutzer mit einfarbiger Füllung">
            <a:extLst>
              <a:ext uri="{FF2B5EF4-FFF2-40B4-BE49-F238E27FC236}">
                <a16:creationId xmlns:a16="http://schemas.microsoft.com/office/drawing/2014/main" id="{D79EEFDB-8C13-16E1-BC75-7B14E40AE396}"/>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3390464" y="2655535"/>
            <a:ext cx="540000" cy="540000"/>
          </a:xfrm>
          <a:prstGeom prst="rect">
            <a:avLst/>
          </a:prstGeom>
        </p:spPr>
      </p:pic>
    </p:spTree>
    <p:extLst>
      <p:ext uri="{BB962C8B-B14F-4D97-AF65-F5344CB8AC3E}">
        <p14:creationId xmlns:p14="http://schemas.microsoft.com/office/powerpoint/2010/main" val="250483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6A4855FC-7182-D2B4-2727-B9C7F0378BB8}"/>
              </a:ext>
            </a:extLst>
          </p:cNvPr>
          <p:cNvSpPr/>
          <p:nvPr/>
        </p:nvSpPr>
        <p:spPr bwMode="auto">
          <a:xfrm>
            <a:off x="2279576" y="2060848"/>
            <a:ext cx="9912424" cy="5112569"/>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Für eine Pflege, die dem Konzept gerecht wird, das dem neuen Pflegebedürftigkeitsbegriff zugrunde liegt, ist eine </a:t>
            </a:r>
            <a:r>
              <a:rPr lang="de-DE" sz="2400" dirty="0">
                <a:solidFill>
                  <a:srgbClr val="C65913"/>
                </a:solidFill>
              </a:rPr>
              <a:t>erhebliche Mehrpersonalisierung</a:t>
            </a:r>
            <a:r>
              <a:rPr lang="de-DE" sz="2400" dirty="0"/>
              <a:t> notwendig </a:t>
            </a:r>
            <a:r>
              <a:rPr lang="de-DE" sz="2400" dirty="0">
                <a:sym typeface="Wingdings" panose="05000000000000000000" pitchFamily="2" charset="2"/>
              </a:rPr>
              <a:t> bundesweit &gt; 100.000 VK.</a:t>
            </a:r>
          </a:p>
          <a:p>
            <a:pPr lvl="1">
              <a:lnSpc>
                <a:spcPct val="100000"/>
              </a:lnSpc>
              <a:spcBef>
                <a:spcPts val="1800"/>
              </a:spcBef>
              <a:buFont typeface="Arial" panose="020B0604020202020204" pitchFamily="34" charset="0"/>
              <a:buChar char="•"/>
              <a:defRPr/>
            </a:pPr>
            <a:r>
              <a:rPr lang="de-DE" sz="2400" dirty="0">
                <a:sym typeface="Wingdings" panose="05000000000000000000" pitchFamily="2" charset="2"/>
              </a:rPr>
              <a:t>Bei qualifikationsorientiertem Personaleinsatz bezieht sich der Personalmehrbedarf vor allem auf qualifiziertes Hilfskraftpersonal (Fachassistenzkräfte)  </a:t>
            </a:r>
            <a:r>
              <a:rPr lang="de-DE" sz="2400" dirty="0">
                <a:solidFill>
                  <a:srgbClr val="C65913"/>
                </a:solidFill>
                <a:sym typeface="Wingdings" panose="05000000000000000000" pitchFamily="2" charset="2"/>
              </a:rPr>
              <a:t>neuer Personalmix</a:t>
            </a:r>
            <a:r>
              <a:rPr lang="de-DE" sz="2400" dirty="0">
                <a:sym typeface="Wingdings" panose="05000000000000000000" pitchFamily="2" charset="2"/>
              </a:rPr>
              <a:t>.</a:t>
            </a:r>
          </a:p>
          <a:p>
            <a:pPr lvl="1">
              <a:lnSpc>
                <a:spcPct val="100000"/>
              </a:lnSpc>
              <a:spcBef>
                <a:spcPts val="1800"/>
              </a:spcBef>
              <a:buFont typeface="Arial" panose="020B0604020202020204" pitchFamily="34" charset="0"/>
              <a:buChar char="•"/>
              <a:defRPr/>
            </a:pPr>
            <a:r>
              <a:rPr lang="de-DE" sz="2400" dirty="0"/>
              <a:t>Mehrpersonalisierung allein führt nicht zur Verbesserung der Pflegequalität, Lebensqualität der Bewohnenden und Erhöhung der Arbeitszufriedenheit. Sie muss mit </a:t>
            </a:r>
            <a:r>
              <a:rPr lang="de-DE" sz="2400" dirty="0">
                <a:solidFill>
                  <a:srgbClr val="C65913"/>
                </a:solidFill>
              </a:rPr>
              <a:t>Personal- und Organisationsentwicklung</a:t>
            </a:r>
            <a:r>
              <a:rPr lang="de-DE" sz="2400" dirty="0"/>
              <a:t> einhergehen. </a:t>
            </a:r>
          </a:p>
          <a:p>
            <a:pPr marL="0" indent="0">
              <a:buNone/>
              <a:defRPr/>
            </a:pPr>
            <a:endParaRPr lang="de-DE" sz="2400" dirty="0"/>
          </a:p>
        </p:txBody>
      </p:sp>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1. Hintergrund: Zentrale Ergebnisse von </a:t>
            </a:r>
            <a:r>
              <a:rPr lang="de-DE" sz="3200" dirty="0" err="1"/>
              <a:t>PeBeM</a:t>
            </a:r>
            <a:endParaRPr lang="de-DE" sz="3200" dirty="0"/>
          </a:p>
          <a:p>
            <a:pPr marL="0" indent="0">
              <a:buNone/>
              <a:defRPr/>
            </a:pPr>
            <a:endParaRPr lang="de-DE" sz="2400" dirty="0"/>
          </a:p>
        </p:txBody>
      </p:sp>
    </p:spTree>
    <p:extLst>
      <p:ext uri="{BB962C8B-B14F-4D97-AF65-F5344CB8AC3E}">
        <p14:creationId xmlns:p14="http://schemas.microsoft.com/office/powerpoint/2010/main" val="15317058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964A7A-D7A1-6E63-AF63-80457045CEBB}"/>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978CA438-61CF-5FF1-5432-8C77B1366BAD}"/>
              </a:ext>
            </a:extLst>
          </p:cNvPr>
          <p:cNvSpPr>
            <a:spLocks/>
          </p:cNvSpPr>
          <p:nvPr/>
        </p:nvSpPr>
        <p:spPr bwMode="gray">
          <a:xfrm>
            <a:off x="2351584" y="1686394"/>
            <a:ext cx="9465642" cy="590478"/>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err="1"/>
              <a:t>Bewohnendenbefragung</a:t>
            </a:r>
            <a:endParaRPr sz="2800" dirty="0"/>
          </a:p>
        </p:txBody>
      </p:sp>
      <p:sp>
        <p:nvSpPr>
          <p:cNvPr id="14" name="Textplatzhalter 3">
            <a:extLst>
              <a:ext uri="{FF2B5EF4-FFF2-40B4-BE49-F238E27FC236}">
                <a16:creationId xmlns:a16="http://schemas.microsoft.com/office/drawing/2014/main" id="{7B11EFFF-653D-8496-D478-A163259CD92E}"/>
              </a:ext>
            </a:extLst>
          </p:cNvPr>
          <p:cNvSpPr>
            <a:spLocks/>
          </p:cNvSpPr>
          <p:nvPr/>
        </p:nvSpPr>
        <p:spPr bwMode="auto">
          <a:xfrm>
            <a:off x="2447992" y="2492897"/>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2" name="Textplatzhalter 3">
            <a:extLst>
              <a:ext uri="{FF2B5EF4-FFF2-40B4-BE49-F238E27FC236}">
                <a16:creationId xmlns:a16="http://schemas.microsoft.com/office/drawing/2014/main" id="{F8E51C8C-9C74-9564-6804-5566B6D8C28D}"/>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11" name="Rechteck 10">
            <a:extLst>
              <a:ext uri="{FF2B5EF4-FFF2-40B4-BE49-F238E27FC236}">
                <a16:creationId xmlns:a16="http://schemas.microsoft.com/office/drawing/2014/main" id="{4611B7CB-3816-A87A-537F-A72289F48CCD}"/>
              </a:ext>
            </a:extLst>
          </p:cNvPr>
          <p:cNvSpPr/>
          <p:nvPr/>
        </p:nvSpPr>
        <p:spPr bwMode="auto">
          <a:xfrm>
            <a:off x="2366598" y="2492896"/>
            <a:ext cx="8593351" cy="17331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25750" indent="-285750">
              <a:buFont typeface="Symbol" panose="05050102010706020507" pitchFamily="18" charset="2"/>
              <a:buChar char="-"/>
            </a:pPr>
            <a:r>
              <a:rPr lang="de-DE" sz="1600" dirty="0">
                <a:solidFill>
                  <a:schemeClr val="tx1"/>
                </a:solidFill>
              </a:rPr>
              <a:t>ASCOT-LL SCT4 (subjektive Lebensqualität anhand von 8 Fragen)</a:t>
            </a:r>
          </a:p>
          <a:p>
            <a:pPr marL="1725750" indent="-285750">
              <a:buFont typeface="Symbol" panose="05050102010706020507" pitchFamily="18" charset="2"/>
              <a:buChar char="-"/>
            </a:pPr>
            <a:r>
              <a:rPr lang="de-DE" sz="1600" dirty="0">
                <a:solidFill>
                  <a:schemeClr val="tx1"/>
                </a:solidFill>
              </a:rPr>
              <a:t>EQ-5D, der Gesundheitszustand erhebt</a:t>
            </a:r>
          </a:p>
          <a:p>
            <a:pPr marL="1725750" indent="-285750">
              <a:buFont typeface="Symbol" panose="05050102010706020507" pitchFamily="18" charset="2"/>
              <a:buChar char="-"/>
            </a:pPr>
            <a:r>
              <a:rPr lang="de-DE" sz="1600" dirty="0">
                <a:solidFill>
                  <a:schemeClr val="tx1"/>
                </a:solidFill>
              </a:rPr>
              <a:t>Zusätzliche Fragen zu Aspekten, die durch Intervention verändert werden könnten (z.B. Tagesablauf, Verlässlichkeit, Zeit für Bewohnende) und Fragen zur direkten Veränderungsmessung</a:t>
            </a:r>
          </a:p>
        </p:txBody>
      </p:sp>
      <p:sp>
        <p:nvSpPr>
          <p:cNvPr id="12" name="Rechteck 11">
            <a:extLst>
              <a:ext uri="{FF2B5EF4-FFF2-40B4-BE49-F238E27FC236}">
                <a16:creationId xmlns:a16="http://schemas.microsoft.com/office/drawing/2014/main" id="{1FEDBB05-E71F-6717-D705-EBBAF13169F7}"/>
              </a:ext>
            </a:extLst>
          </p:cNvPr>
          <p:cNvSpPr/>
          <p:nvPr/>
        </p:nvSpPr>
        <p:spPr bwMode="auto">
          <a:xfrm>
            <a:off x="2366598" y="4370076"/>
            <a:ext cx="8593351" cy="10801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25750" indent="-285750">
              <a:buFont typeface="Symbol" panose="05050102010706020507" pitchFamily="18" charset="2"/>
              <a:buChar char="-"/>
            </a:pPr>
            <a:r>
              <a:rPr lang="de-DE" sz="1600" dirty="0">
                <a:solidFill>
                  <a:schemeClr val="tx1"/>
                </a:solidFill>
              </a:rPr>
              <a:t>QUALIDEM I und II (Einschätzung der Lebensqualität durch Pflegekräfte)</a:t>
            </a:r>
          </a:p>
          <a:p>
            <a:pPr marL="1725750" indent="-285750">
              <a:buFont typeface="Symbol" panose="05050102010706020507" pitchFamily="18" charset="2"/>
              <a:buChar char="-"/>
            </a:pPr>
            <a:r>
              <a:rPr lang="de-DE" sz="1600" dirty="0">
                <a:solidFill>
                  <a:schemeClr val="tx1"/>
                </a:solidFill>
              </a:rPr>
              <a:t>Einwilligung der (gesetzlichen) Betreuung notwendig</a:t>
            </a:r>
          </a:p>
        </p:txBody>
      </p:sp>
      <p:pic>
        <p:nvPicPr>
          <p:cNvPr id="16" name="Grafik 15" descr="Benutzer mit einfarbiger Füllung">
            <a:extLst>
              <a:ext uri="{FF2B5EF4-FFF2-40B4-BE49-F238E27FC236}">
                <a16:creationId xmlns:a16="http://schemas.microsoft.com/office/drawing/2014/main" id="{C27970FD-D641-5CAD-0E4F-59D295FC4B9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39142" y="4662017"/>
            <a:ext cx="648000" cy="648000"/>
          </a:xfrm>
          <a:prstGeom prst="rect">
            <a:avLst/>
          </a:prstGeom>
        </p:spPr>
      </p:pic>
      <p:pic>
        <p:nvPicPr>
          <p:cNvPr id="19" name="Grafik 18" descr="Prüfliste mit einfarbiger Füllung">
            <a:extLst>
              <a:ext uri="{FF2B5EF4-FFF2-40B4-BE49-F238E27FC236}">
                <a16:creationId xmlns:a16="http://schemas.microsoft.com/office/drawing/2014/main" id="{017C61DB-3A23-20C7-3062-57CD6476598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581942" y="4518001"/>
            <a:ext cx="648000" cy="648000"/>
          </a:xfrm>
          <a:prstGeom prst="rect">
            <a:avLst/>
          </a:prstGeom>
        </p:spPr>
      </p:pic>
      <p:pic>
        <p:nvPicPr>
          <p:cNvPr id="20" name="Grafik 19" descr="Umschlag öffnen Silhouette">
            <a:extLst>
              <a:ext uri="{FF2B5EF4-FFF2-40B4-BE49-F238E27FC236}">
                <a16:creationId xmlns:a16="http://schemas.microsoft.com/office/drawing/2014/main" id="{C3C14C7B-009E-590A-FBF5-3E40339B3E1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679030" y="2739505"/>
            <a:ext cx="914400" cy="914400"/>
          </a:xfrm>
          <a:prstGeom prst="rect">
            <a:avLst/>
          </a:prstGeom>
        </p:spPr>
      </p:pic>
      <p:sp>
        <p:nvSpPr>
          <p:cNvPr id="21" name="Rechteck 20">
            <a:extLst>
              <a:ext uri="{FF2B5EF4-FFF2-40B4-BE49-F238E27FC236}">
                <a16:creationId xmlns:a16="http://schemas.microsoft.com/office/drawing/2014/main" id="{DAECDA56-E8FC-9C3F-AC95-CD56428F56E2}"/>
              </a:ext>
            </a:extLst>
          </p:cNvPr>
          <p:cNvSpPr/>
          <p:nvPr/>
        </p:nvSpPr>
        <p:spPr bwMode="auto">
          <a:xfrm>
            <a:off x="2351584" y="5598121"/>
            <a:ext cx="8593351" cy="10801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25750" indent="-285750">
              <a:buFont typeface="Symbol" panose="05050102010706020507" pitchFamily="18" charset="2"/>
              <a:buChar char="-"/>
            </a:pPr>
            <a:r>
              <a:rPr lang="de-DE" sz="1600" dirty="0">
                <a:solidFill>
                  <a:schemeClr val="tx1"/>
                </a:solidFill>
              </a:rPr>
              <a:t>seit weniger als 4 Wochen in der Einrichtung wohnen</a:t>
            </a:r>
          </a:p>
          <a:p>
            <a:pPr marL="1725750" indent="-285750">
              <a:buFont typeface="Symbol" panose="05050102010706020507" pitchFamily="18" charset="2"/>
              <a:buChar char="-"/>
            </a:pPr>
            <a:r>
              <a:rPr lang="de-DE" sz="1600" dirty="0">
                <a:solidFill>
                  <a:schemeClr val="tx1"/>
                </a:solidFill>
              </a:rPr>
              <a:t>sich in der Sterbephase befinden</a:t>
            </a:r>
          </a:p>
          <a:p>
            <a:pPr marL="1725750" indent="-285750">
              <a:buFont typeface="Symbol" panose="05050102010706020507" pitchFamily="18" charset="2"/>
              <a:buChar char="-"/>
            </a:pPr>
            <a:r>
              <a:rPr lang="de-DE" sz="1600" dirty="0">
                <a:solidFill>
                  <a:schemeClr val="tx1"/>
                </a:solidFill>
              </a:rPr>
              <a:t>so schwer erkrankt sind, dass QUALIDEM nicht sinnvoll eingesetzt werden kann (z. B. Wachkoma)</a:t>
            </a:r>
          </a:p>
        </p:txBody>
      </p:sp>
      <p:pic>
        <p:nvPicPr>
          <p:cNvPr id="22" name="Grafik 21" descr="Liste Silhouette">
            <a:extLst>
              <a:ext uri="{FF2B5EF4-FFF2-40B4-BE49-F238E27FC236}">
                <a16:creationId xmlns:a16="http://schemas.microsoft.com/office/drawing/2014/main" id="{BCC67F7A-699A-9288-0625-8445BAA3969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679030" y="5684695"/>
            <a:ext cx="914400" cy="914400"/>
          </a:xfrm>
          <a:prstGeom prst="rect">
            <a:avLst/>
          </a:prstGeom>
        </p:spPr>
      </p:pic>
      <p:cxnSp>
        <p:nvCxnSpPr>
          <p:cNvPr id="24" name="Gerader Verbinder 16">
            <a:extLst>
              <a:ext uri="{FF2B5EF4-FFF2-40B4-BE49-F238E27FC236}">
                <a16:creationId xmlns:a16="http://schemas.microsoft.com/office/drawing/2014/main" id="{C99E4D36-24E8-7B5B-C236-400046936CF0}"/>
              </a:ext>
            </a:extLst>
          </p:cNvPr>
          <p:cNvCxnSpPr/>
          <p:nvPr/>
        </p:nvCxnSpPr>
        <p:spPr bwMode="auto">
          <a:xfrm>
            <a:off x="2679030" y="5670129"/>
            <a:ext cx="914400" cy="941191"/>
          </a:xfrm>
          <a:prstGeom prst="line">
            <a:avLst/>
          </a:prstGeom>
          <a:ln w="19050">
            <a:solidFill>
              <a:srgbClr val="C65913"/>
            </a:solidFill>
          </a:ln>
        </p:spPr>
        <p:style>
          <a:lnRef idx="1">
            <a:schemeClr val="accent1"/>
          </a:lnRef>
          <a:fillRef idx="0">
            <a:schemeClr val="accent1"/>
          </a:fillRef>
          <a:effectRef idx="0">
            <a:schemeClr val="accent1"/>
          </a:effectRef>
          <a:fontRef idx="minor">
            <a:schemeClr val="tx1"/>
          </a:fontRef>
        </p:style>
      </p:cxnSp>
      <p:cxnSp>
        <p:nvCxnSpPr>
          <p:cNvPr id="25" name="Gerader Verbinder 22">
            <a:extLst>
              <a:ext uri="{FF2B5EF4-FFF2-40B4-BE49-F238E27FC236}">
                <a16:creationId xmlns:a16="http://schemas.microsoft.com/office/drawing/2014/main" id="{4AB8EB17-5D6F-2C6D-A70C-3C4749F4031C}"/>
              </a:ext>
            </a:extLst>
          </p:cNvPr>
          <p:cNvCxnSpPr/>
          <p:nvPr/>
        </p:nvCxnSpPr>
        <p:spPr bwMode="auto">
          <a:xfrm flipH="1">
            <a:off x="2679030" y="5670129"/>
            <a:ext cx="914400" cy="941191"/>
          </a:xfrm>
          <a:prstGeom prst="line">
            <a:avLst/>
          </a:prstGeom>
          <a:ln w="19050">
            <a:solidFill>
              <a:srgbClr val="C6591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56776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B321E8-0AAF-5F94-134D-C3726E5A67EC}"/>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DB750F4E-BE29-E17C-EA7B-EEE9253DC703}"/>
              </a:ext>
            </a:extLst>
          </p:cNvPr>
          <p:cNvSpPr>
            <a:spLocks/>
          </p:cNvSpPr>
          <p:nvPr/>
        </p:nvSpPr>
        <p:spPr bwMode="gray">
          <a:xfrm>
            <a:off x="2351584" y="1686394"/>
            <a:ext cx="9465642" cy="590478"/>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Hohe Rücklaufquoten zu beiden Zeitpunkten</a:t>
            </a:r>
            <a:endParaRPr sz="2800" dirty="0"/>
          </a:p>
        </p:txBody>
      </p:sp>
      <p:sp>
        <p:nvSpPr>
          <p:cNvPr id="14" name="Textplatzhalter 3">
            <a:extLst>
              <a:ext uri="{FF2B5EF4-FFF2-40B4-BE49-F238E27FC236}">
                <a16:creationId xmlns:a16="http://schemas.microsoft.com/office/drawing/2014/main" id="{4D053C5D-6557-760F-8733-BD2DDA04B9C3}"/>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15" name="Rechteck 14">
            <a:extLst>
              <a:ext uri="{FF2B5EF4-FFF2-40B4-BE49-F238E27FC236}">
                <a16:creationId xmlns:a16="http://schemas.microsoft.com/office/drawing/2014/main" id="{2A278935-5998-48EC-1F0E-97142D4DB846}"/>
              </a:ext>
            </a:extLst>
          </p:cNvPr>
          <p:cNvSpPr/>
          <p:nvPr/>
        </p:nvSpPr>
        <p:spPr bwMode="auto">
          <a:xfrm>
            <a:off x="2353755" y="2515281"/>
            <a:ext cx="8953392" cy="30332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0">
              <a:spcBef>
                <a:spcPts val="600"/>
              </a:spcBef>
            </a:pPr>
            <a:endParaRPr lang="de-DE" sz="2400" dirty="0">
              <a:solidFill>
                <a:schemeClr val="tx1"/>
              </a:solidFill>
            </a:endParaRPr>
          </a:p>
        </p:txBody>
      </p:sp>
      <p:graphicFrame>
        <p:nvGraphicFramePr>
          <p:cNvPr id="8" name="Tabelle 7">
            <a:extLst>
              <a:ext uri="{FF2B5EF4-FFF2-40B4-BE49-F238E27FC236}">
                <a16:creationId xmlns:a16="http://schemas.microsoft.com/office/drawing/2014/main" id="{4D9582F8-2BAF-2A84-D6EB-410F9CB64BA6}"/>
              </a:ext>
            </a:extLst>
          </p:cNvPr>
          <p:cNvGraphicFramePr>
            <a:graphicFrameLocks noGrp="1"/>
          </p:cNvGraphicFramePr>
          <p:nvPr/>
        </p:nvGraphicFramePr>
        <p:xfrm>
          <a:off x="2351584" y="2478482"/>
          <a:ext cx="8953392" cy="3289983"/>
        </p:xfrm>
        <a:graphic>
          <a:graphicData uri="http://schemas.openxmlformats.org/drawingml/2006/table">
            <a:tbl>
              <a:tblPr firstRow="1" firstCol="1" bandRow="1">
                <a:tableStyleId>{5C22544A-7EE6-4342-B048-85BDC9FD1C3A}</a:tableStyleId>
              </a:tblPr>
              <a:tblGrid>
                <a:gridCol w="1082291">
                  <a:extLst>
                    <a:ext uri="{9D8B030D-6E8A-4147-A177-3AD203B41FA5}">
                      <a16:colId xmlns:a16="http://schemas.microsoft.com/office/drawing/2014/main" val="622329175"/>
                    </a:ext>
                  </a:extLst>
                </a:gridCol>
                <a:gridCol w="4032448">
                  <a:extLst>
                    <a:ext uri="{9D8B030D-6E8A-4147-A177-3AD203B41FA5}">
                      <a16:colId xmlns:a16="http://schemas.microsoft.com/office/drawing/2014/main" val="2136665002"/>
                    </a:ext>
                  </a:extLst>
                </a:gridCol>
                <a:gridCol w="2016224">
                  <a:extLst>
                    <a:ext uri="{9D8B030D-6E8A-4147-A177-3AD203B41FA5}">
                      <a16:colId xmlns:a16="http://schemas.microsoft.com/office/drawing/2014/main" val="2352234835"/>
                    </a:ext>
                  </a:extLst>
                </a:gridCol>
                <a:gridCol w="1822429">
                  <a:extLst>
                    <a:ext uri="{9D8B030D-6E8A-4147-A177-3AD203B41FA5}">
                      <a16:colId xmlns:a16="http://schemas.microsoft.com/office/drawing/2014/main" val="286370641"/>
                    </a:ext>
                  </a:extLst>
                </a:gridCol>
              </a:tblGrid>
              <a:tr h="584944">
                <a:tc rowSpan="2">
                  <a:txBody>
                    <a:bodyPr/>
                    <a:lstStyle/>
                    <a:p>
                      <a:pPr marL="36195" marR="36195" algn="l">
                        <a:lnSpc>
                          <a:spcPct val="107000"/>
                        </a:lnSpc>
                        <a:spcBef>
                          <a:spcPts val="600"/>
                        </a:spcBef>
                        <a:spcAft>
                          <a:spcPts val="200"/>
                        </a:spcAft>
                        <a:buNone/>
                      </a:pPr>
                      <a:r>
                        <a:rPr lang="de-DE" sz="1800" dirty="0">
                          <a:effectLst/>
                        </a:rPr>
                        <a:t> </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B w="12700" cap="flat" cmpd="sng" algn="ctr">
                      <a:solidFill>
                        <a:schemeClr val="bg1"/>
                      </a:solidFill>
                      <a:prstDash val="solid"/>
                      <a:round/>
                      <a:headEnd type="none" w="med" len="med"/>
                      <a:tailEnd type="none" w="med" len="med"/>
                    </a:lnB>
                    <a:solidFill>
                      <a:srgbClr val="BF9000"/>
                    </a:solidFill>
                  </a:tcPr>
                </a:tc>
                <a:tc rowSpan="2">
                  <a:txBody>
                    <a:bodyPr/>
                    <a:lstStyle/>
                    <a:p>
                      <a:pPr algn="ctr">
                        <a:lnSpc>
                          <a:spcPct val="107000"/>
                        </a:lnSpc>
                        <a:spcBef>
                          <a:spcPts val="600"/>
                        </a:spcBef>
                        <a:buNone/>
                      </a:pPr>
                      <a:r>
                        <a:rPr lang="de-DE" sz="1800" dirty="0">
                          <a:effectLst/>
                        </a:rPr>
                        <a:t>Rücklaufquote Befragung und </a:t>
                      </a:r>
                      <a:br>
                        <a:rPr lang="de-DE" sz="1800" dirty="0">
                          <a:effectLst/>
                        </a:rPr>
                      </a:br>
                      <a:r>
                        <a:rPr lang="de-DE" sz="1800" dirty="0">
                          <a:effectLst/>
                        </a:rPr>
                        <a:t>Einschätzung gesamt</a:t>
                      </a:r>
                      <a:br>
                        <a:rPr lang="de-DE" sz="1800" dirty="0">
                          <a:effectLst/>
                        </a:rPr>
                      </a:br>
                      <a:r>
                        <a:rPr lang="de-DE" sz="1800" dirty="0">
                          <a:effectLst/>
                        </a:rPr>
                        <a:t>(auswertbare Bögen/Bettenzahl)</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B w="12700" cap="flat" cmpd="sng" algn="ctr">
                      <a:solidFill>
                        <a:schemeClr val="bg1"/>
                      </a:solidFill>
                      <a:prstDash val="solid"/>
                      <a:round/>
                      <a:headEnd type="none" w="med" len="med"/>
                      <a:tailEnd type="none" w="med" len="med"/>
                    </a:lnB>
                    <a:solidFill>
                      <a:srgbClr val="BF9000"/>
                    </a:solidFill>
                  </a:tcPr>
                </a:tc>
                <a:tc gridSpan="2">
                  <a:txBody>
                    <a:bodyPr/>
                    <a:lstStyle/>
                    <a:p>
                      <a:pPr algn="ctr">
                        <a:lnSpc>
                          <a:spcPct val="107000"/>
                        </a:lnSpc>
                        <a:spcBef>
                          <a:spcPts val="600"/>
                        </a:spcBef>
                        <a:buNone/>
                      </a:pPr>
                      <a:r>
                        <a:rPr lang="de-DE" sz="1800" dirty="0">
                          <a:effectLst/>
                        </a:rPr>
                        <a:t>Anzahl auswertbarer Bögen</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B w="12700" cap="flat" cmpd="sng" algn="ctr">
                      <a:solidFill>
                        <a:schemeClr val="bg1"/>
                      </a:solidFill>
                      <a:prstDash val="solid"/>
                      <a:round/>
                      <a:headEnd type="none" w="med" len="med"/>
                      <a:tailEnd type="none" w="med" len="med"/>
                    </a:lnB>
                    <a:solidFill>
                      <a:srgbClr val="BF9000"/>
                    </a:solidFill>
                  </a:tcPr>
                </a:tc>
                <a:tc hMerge="1">
                  <a:txBody>
                    <a:bodyPr/>
                    <a:lstStyle/>
                    <a:p>
                      <a:endParaRPr lang="de-DE"/>
                    </a:p>
                  </a:txBody>
                  <a:tcPr/>
                </a:tc>
                <a:extLst>
                  <a:ext uri="{0D108BD9-81ED-4DB2-BD59-A6C34878D82A}">
                    <a16:rowId xmlns:a16="http://schemas.microsoft.com/office/drawing/2014/main" val="3539637577"/>
                  </a:ext>
                </a:extLst>
              </a:tr>
              <a:tr h="453419">
                <a:tc vMerge="1">
                  <a:txBody>
                    <a:bodyPr/>
                    <a:lstStyle/>
                    <a:p>
                      <a:endParaRPr lang="de-DE"/>
                    </a:p>
                  </a:txBody>
                  <a:tcPr/>
                </a:tc>
                <a:tc vMerge="1">
                  <a:txBody>
                    <a:bodyPr/>
                    <a:lstStyle/>
                    <a:p>
                      <a:endParaRPr lang="de-DE"/>
                    </a:p>
                  </a:txBody>
                  <a:tcPr/>
                </a:tc>
                <a:tc>
                  <a:txBody>
                    <a:bodyPr/>
                    <a:lstStyle/>
                    <a:p>
                      <a:pPr algn="ctr">
                        <a:lnSpc>
                          <a:spcPct val="107000"/>
                        </a:lnSpc>
                        <a:spcBef>
                          <a:spcPts val="600"/>
                        </a:spcBef>
                        <a:buNone/>
                      </a:pPr>
                      <a:r>
                        <a:rPr lang="de-DE" sz="1800" dirty="0">
                          <a:solidFill>
                            <a:schemeClr val="bg1"/>
                          </a:solidFill>
                          <a:effectLst/>
                        </a:rPr>
                        <a:t>Befragung</a:t>
                      </a:r>
                      <a:endParaRPr lang="de-DE"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rgbClr val="BF9000"/>
                    </a:solidFill>
                  </a:tcPr>
                </a:tc>
                <a:tc>
                  <a:txBody>
                    <a:bodyPr/>
                    <a:lstStyle/>
                    <a:p>
                      <a:pPr algn="ctr">
                        <a:lnSpc>
                          <a:spcPct val="107000"/>
                        </a:lnSpc>
                        <a:spcBef>
                          <a:spcPts val="600"/>
                        </a:spcBef>
                        <a:buNone/>
                      </a:pPr>
                      <a:r>
                        <a:rPr lang="de-DE" sz="1800" dirty="0">
                          <a:solidFill>
                            <a:schemeClr val="bg1"/>
                          </a:solidFill>
                          <a:effectLst/>
                        </a:rPr>
                        <a:t>Einschätzung</a:t>
                      </a:r>
                      <a:endParaRPr lang="de-DE"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T w="12700" cap="flat" cmpd="sng" algn="ctr">
                      <a:solidFill>
                        <a:schemeClr val="bg1"/>
                      </a:solidFill>
                      <a:prstDash val="solid"/>
                      <a:round/>
                      <a:headEnd type="none" w="med" len="med"/>
                      <a:tailEnd type="none" w="med" len="med"/>
                    </a:lnT>
                    <a:solidFill>
                      <a:srgbClr val="BF9000"/>
                    </a:solidFill>
                  </a:tcPr>
                </a:tc>
                <a:extLst>
                  <a:ext uri="{0D108BD9-81ED-4DB2-BD59-A6C34878D82A}">
                    <a16:rowId xmlns:a16="http://schemas.microsoft.com/office/drawing/2014/main" val="428728028"/>
                  </a:ext>
                </a:extLst>
              </a:tr>
              <a:tr h="562905">
                <a:tc>
                  <a:txBody>
                    <a:bodyPr/>
                    <a:lstStyle/>
                    <a:p>
                      <a:pPr marL="36195" marR="36195" algn="l">
                        <a:lnSpc>
                          <a:spcPct val="107000"/>
                        </a:lnSpc>
                        <a:spcBef>
                          <a:spcPts val="600"/>
                        </a:spcBef>
                        <a:spcAft>
                          <a:spcPts val="200"/>
                        </a:spcAft>
                        <a:buNone/>
                      </a:pPr>
                      <a:r>
                        <a:rPr lang="de-DE" sz="1800" dirty="0">
                          <a:effectLst/>
                        </a:rPr>
                        <a:t>IE t</a:t>
                      </a:r>
                      <a:r>
                        <a:rPr lang="de-DE" sz="1800" baseline="-25000" dirty="0">
                          <a:effectLst/>
                        </a:rPr>
                        <a:t>0</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T w="12700" cap="flat" cmpd="sng" algn="ctr">
                      <a:solidFill>
                        <a:schemeClr val="bg1"/>
                      </a:solidFill>
                      <a:prstDash val="solid"/>
                      <a:round/>
                      <a:headEnd type="none" w="med" len="med"/>
                      <a:tailEnd type="none" w="med" len="med"/>
                    </a:lnT>
                    <a:solidFill>
                      <a:srgbClr val="BF9000"/>
                    </a:solidFill>
                  </a:tcPr>
                </a:tc>
                <a:tc>
                  <a:txBody>
                    <a:bodyPr/>
                    <a:lstStyle/>
                    <a:p>
                      <a:pPr marL="36195" marR="36195" algn="ctr">
                        <a:lnSpc>
                          <a:spcPct val="107000"/>
                        </a:lnSpc>
                        <a:spcBef>
                          <a:spcPts val="600"/>
                        </a:spcBef>
                        <a:spcAft>
                          <a:spcPts val="200"/>
                        </a:spcAft>
                        <a:buNone/>
                      </a:pPr>
                      <a:r>
                        <a:rPr lang="de-DE" sz="1800" dirty="0">
                          <a:effectLst/>
                        </a:rPr>
                        <a:t>83,7 % (541/646)</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T w="12700" cap="flat" cmpd="sng" algn="ctr">
                      <a:solidFill>
                        <a:schemeClr val="bg1"/>
                      </a:solidFill>
                      <a:prstDash val="solid"/>
                      <a:round/>
                      <a:headEnd type="none" w="med" len="med"/>
                      <a:tailEnd type="none" w="med" len="med"/>
                    </a:lnT>
                  </a:tcPr>
                </a:tc>
                <a:tc>
                  <a:txBody>
                    <a:bodyPr/>
                    <a:lstStyle/>
                    <a:p>
                      <a:pPr marL="36195" marR="36195" algn="ctr">
                        <a:lnSpc>
                          <a:spcPct val="107000"/>
                        </a:lnSpc>
                        <a:spcBef>
                          <a:spcPts val="600"/>
                        </a:spcBef>
                        <a:spcAft>
                          <a:spcPts val="200"/>
                        </a:spcAft>
                        <a:buNone/>
                      </a:pPr>
                      <a:r>
                        <a:rPr lang="de-DE" sz="1800" dirty="0">
                          <a:effectLst/>
                        </a:rPr>
                        <a:t>255</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36195" marR="36195" algn="ctr">
                        <a:lnSpc>
                          <a:spcPct val="107000"/>
                        </a:lnSpc>
                        <a:spcBef>
                          <a:spcPts val="600"/>
                        </a:spcBef>
                        <a:spcAft>
                          <a:spcPts val="200"/>
                        </a:spcAft>
                        <a:buNone/>
                      </a:pPr>
                      <a:r>
                        <a:rPr lang="de-DE" sz="1800" dirty="0">
                          <a:effectLst/>
                        </a:rPr>
                        <a:t>286</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425551568"/>
                  </a:ext>
                </a:extLst>
              </a:tr>
              <a:tr h="562905">
                <a:tc>
                  <a:txBody>
                    <a:bodyPr/>
                    <a:lstStyle/>
                    <a:p>
                      <a:pPr marL="36195" marR="36195" algn="l">
                        <a:lnSpc>
                          <a:spcPct val="107000"/>
                        </a:lnSpc>
                        <a:spcBef>
                          <a:spcPts val="600"/>
                        </a:spcBef>
                        <a:spcAft>
                          <a:spcPts val="200"/>
                        </a:spcAft>
                        <a:buNone/>
                      </a:pPr>
                      <a:r>
                        <a:rPr lang="de-DE" sz="1800" dirty="0">
                          <a:effectLst/>
                        </a:rPr>
                        <a:t>IE t</a:t>
                      </a:r>
                      <a:r>
                        <a:rPr lang="de-DE" sz="1800" baseline="-25000" dirty="0">
                          <a:effectLst/>
                        </a:rPr>
                        <a:t>1</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marL="36195" marR="36195" algn="ctr">
                        <a:lnSpc>
                          <a:spcPct val="107000"/>
                        </a:lnSpc>
                        <a:spcBef>
                          <a:spcPts val="600"/>
                        </a:spcBef>
                        <a:spcAft>
                          <a:spcPts val="200"/>
                        </a:spcAft>
                        <a:buNone/>
                      </a:pPr>
                      <a:r>
                        <a:rPr lang="de-DE" sz="1800" dirty="0">
                          <a:effectLst/>
                        </a:rPr>
                        <a:t>83,1 % (549/661)</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36195" marR="36195" algn="ctr">
                        <a:lnSpc>
                          <a:spcPct val="107000"/>
                        </a:lnSpc>
                        <a:spcBef>
                          <a:spcPts val="600"/>
                        </a:spcBef>
                        <a:spcAft>
                          <a:spcPts val="200"/>
                        </a:spcAft>
                        <a:buNone/>
                      </a:pPr>
                      <a:r>
                        <a:rPr lang="de-DE" sz="1800" dirty="0">
                          <a:effectLst/>
                        </a:rPr>
                        <a:t>254</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36195" marR="36195" algn="ctr">
                        <a:lnSpc>
                          <a:spcPct val="107000"/>
                        </a:lnSpc>
                        <a:spcBef>
                          <a:spcPts val="600"/>
                        </a:spcBef>
                        <a:spcAft>
                          <a:spcPts val="200"/>
                        </a:spcAft>
                        <a:buNone/>
                      </a:pPr>
                      <a:r>
                        <a:rPr lang="de-DE" sz="1800" dirty="0">
                          <a:effectLst/>
                        </a:rPr>
                        <a:t>295</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067611566"/>
                  </a:ext>
                </a:extLst>
              </a:tr>
              <a:tr h="562905">
                <a:tc>
                  <a:txBody>
                    <a:bodyPr/>
                    <a:lstStyle/>
                    <a:p>
                      <a:pPr marL="36195" marR="36195" algn="l">
                        <a:lnSpc>
                          <a:spcPct val="107000"/>
                        </a:lnSpc>
                        <a:spcBef>
                          <a:spcPts val="600"/>
                        </a:spcBef>
                        <a:spcAft>
                          <a:spcPts val="200"/>
                        </a:spcAft>
                        <a:buNone/>
                      </a:pPr>
                      <a:r>
                        <a:rPr lang="de-DE" sz="1800" dirty="0">
                          <a:effectLst/>
                        </a:rPr>
                        <a:t>KE t</a:t>
                      </a:r>
                      <a:r>
                        <a:rPr lang="de-DE" sz="1800" baseline="-25000" dirty="0">
                          <a:effectLst/>
                        </a:rPr>
                        <a:t>0</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marL="36195" marR="36195" algn="ctr">
                        <a:lnSpc>
                          <a:spcPct val="107000"/>
                        </a:lnSpc>
                        <a:spcBef>
                          <a:spcPts val="600"/>
                        </a:spcBef>
                        <a:spcAft>
                          <a:spcPts val="200"/>
                        </a:spcAft>
                        <a:buNone/>
                      </a:pPr>
                      <a:r>
                        <a:rPr lang="de-DE" sz="1800">
                          <a:effectLst/>
                        </a:rPr>
                        <a:t>59,3 % (461/777) </a:t>
                      </a:r>
                      <a:endParaRPr lang="de-DE" sz="1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36195" marR="36195" algn="ctr">
                        <a:lnSpc>
                          <a:spcPct val="107000"/>
                        </a:lnSpc>
                        <a:spcBef>
                          <a:spcPts val="600"/>
                        </a:spcBef>
                        <a:spcAft>
                          <a:spcPts val="200"/>
                        </a:spcAft>
                        <a:buNone/>
                      </a:pPr>
                      <a:r>
                        <a:rPr lang="de-DE" sz="1800" dirty="0">
                          <a:effectLst/>
                        </a:rPr>
                        <a:t>265</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36195" marR="36195" algn="ctr">
                        <a:lnSpc>
                          <a:spcPct val="107000"/>
                        </a:lnSpc>
                        <a:spcBef>
                          <a:spcPts val="600"/>
                        </a:spcBef>
                        <a:spcAft>
                          <a:spcPts val="200"/>
                        </a:spcAft>
                        <a:buNone/>
                      </a:pPr>
                      <a:r>
                        <a:rPr lang="de-DE" sz="1800" dirty="0">
                          <a:effectLst/>
                        </a:rPr>
                        <a:t>196</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143697818"/>
                  </a:ext>
                </a:extLst>
              </a:tr>
              <a:tr h="562905">
                <a:tc>
                  <a:txBody>
                    <a:bodyPr/>
                    <a:lstStyle/>
                    <a:p>
                      <a:pPr marL="36195" marR="36195" algn="l">
                        <a:lnSpc>
                          <a:spcPct val="107000"/>
                        </a:lnSpc>
                        <a:spcBef>
                          <a:spcPts val="600"/>
                        </a:spcBef>
                        <a:spcAft>
                          <a:spcPts val="200"/>
                        </a:spcAft>
                        <a:buNone/>
                      </a:pPr>
                      <a:r>
                        <a:rPr lang="de-DE" sz="1800" dirty="0">
                          <a:effectLst/>
                        </a:rPr>
                        <a:t>KE t</a:t>
                      </a:r>
                      <a:r>
                        <a:rPr lang="de-DE" sz="1800" baseline="-25000" dirty="0">
                          <a:effectLst/>
                        </a:rPr>
                        <a:t>1</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marL="36195" marR="36195" algn="ctr">
                        <a:lnSpc>
                          <a:spcPct val="107000"/>
                        </a:lnSpc>
                        <a:spcBef>
                          <a:spcPts val="600"/>
                        </a:spcBef>
                        <a:spcAft>
                          <a:spcPts val="200"/>
                        </a:spcAft>
                        <a:buNone/>
                      </a:pPr>
                      <a:r>
                        <a:rPr lang="de-DE" sz="1800">
                          <a:effectLst/>
                        </a:rPr>
                        <a:t>50,1 % (388/775) </a:t>
                      </a:r>
                      <a:endParaRPr lang="de-DE" sz="1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36195" marR="36195" algn="ctr">
                        <a:lnSpc>
                          <a:spcPct val="107000"/>
                        </a:lnSpc>
                        <a:spcBef>
                          <a:spcPts val="600"/>
                        </a:spcBef>
                        <a:spcAft>
                          <a:spcPts val="200"/>
                        </a:spcAft>
                        <a:buNone/>
                      </a:pPr>
                      <a:r>
                        <a:rPr lang="de-DE" sz="1800" dirty="0">
                          <a:effectLst/>
                        </a:rPr>
                        <a:t>189</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36195" marR="36195" algn="ctr">
                        <a:lnSpc>
                          <a:spcPct val="107000"/>
                        </a:lnSpc>
                        <a:spcBef>
                          <a:spcPts val="600"/>
                        </a:spcBef>
                        <a:spcAft>
                          <a:spcPts val="200"/>
                        </a:spcAft>
                        <a:buNone/>
                      </a:pPr>
                      <a:r>
                        <a:rPr lang="de-DE" sz="1800" dirty="0">
                          <a:effectLst/>
                        </a:rPr>
                        <a:t>199</a:t>
                      </a:r>
                      <a:endParaRPr lang="de-DE"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437479111"/>
                  </a:ext>
                </a:extLst>
              </a:tr>
            </a:tbl>
          </a:graphicData>
        </a:graphic>
      </p:graphicFrame>
      <p:sp>
        <p:nvSpPr>
          <p:cNvPr id="2" name="Textplatzhalter 3">
            <a:extLst>
              <a:ext uri="{FF2B5EF4-FFF2-40B4-BE49-F238E27FC236}">
                <a16:creationId xmlns:a16="http://schemas.microsoft.com/office/drawing/2014/main" id="{FBF259AC-847F-E0B7-AF45-068C5E014644}"/>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Tree>
    <p:extLst>
      <p:ext uri="{BB962C8B-B14F-4D97-AF65-F5344CB8AC3E}">
        <p14:creationId xmlns:p14="http://schemas.microsoft.com/office/powerpoint/2010/main" val="42382441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9566A-7C03-BD08-0A8C-FD28478C0A05}"/>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A65F6AF8-29AB-2E15-29B4-BE4EAFE82A3D}"/>
              </a:ext>
            </a:extLst>
          </p:cNvPr>
          <p:cNvSpPr>
            <a:spLocks/>
          </p:cNvSpPr>
          <p:nvPr/>
        </p:nvSpPr>
        <p:spPr bwMode="gray">
          <a:xfrm>
            <a:off x="2351584" y="1664864"/>
            <a:ext cx="9465642"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Qualität der Pflege hat sich verbessert</a:t>
            </a:r>
            <a:endParaRPr sz="2800" dirty="0"/>
          </a:p>
        </p:txBody>
      </p:sp>
      <p:sp>
        <p:nvSpPr>
          <p:cNvPr id="14" name="Textplatzhalter 3">
            <a:extLst>
              <a:ext uri="{FF2B5EF4-FFF2-40B4-BE49-F238E27FC236}">
                <a16:creationId xmlns:a16="http://schemas.microsoft.com/office/drawing/2014/main" id="{7B69FFC2-0C05-8613-DF75-7C8AF7CDA0AC}"/>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2" name="Textplatzhalter 3">
            <a:extLst>
              <a:ext uri="{FF2B5EF4-FFF2-40B4-BE49-F238E27FC236}">
                <a16:creationId xmlns:a16="http://schemas.microsoft.com/office/drawing/2014/main" id="{84A9D316-8416-E8DB-F426-04F16E0D4219}"/>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4" name="Textplatzhalter 3">
            <a:extLst>
              <a:ext uri="{FF2B5EF4-FFF2-40B4-BE49-F238E27FC236}">
                <a16:creationId xmlns:a16="http://schemas.microsoft.com/office/drawing/2014/main" id="{A4D9F2BD-FB8D-7331-857D-BE10FD78EB91}"/>
              </a:ext>
            </a:extLst>
          </p:cNvPr>
          <p:cNvSpPr/>
          <p:nvPr/>
        </p:nvSpPr>
        <p:spPr bwMode="auto">
          <a:xfrm>
            <a:off x="2279576" y="2420888"/>
            <a:ext cx="9912424"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None/>
              <a:defRPr/>
            </a:pPr>
            <a:endParaRPr lang="de-DE" sz="2400" dirty="0"/>
          </a:p>
        </p:txBody>
      </p:sp>
      <p:sp>
        <p:nvSpPr>
          <p:cNvPr id="5" name="Textplatzhalter 3">
            <a:extLst>
              <a:ext uri="{FF2B5EF4-FFF2-40B4-BE49-F238E27FC236}">
                <a16:creationId xmlns:a16="http://schemas.microsoft.com/office/drawing/2014/main" id="{1213BB70-643E-9ED5-2F45-2E9EDBB06BA5}"/>
              </a:ext>
            </a:extLst>
          </p:cNvPr>
          <p:cNvSpPr/>
          <p:nvPr/>
        </p:nvSpPr>
        <p:spPr bwMode="auto">
          <a:xfrm>
            <a:off x="2279576" y="2420888"/>
            <a:ext cx="9793088"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Bef>
                <a:spcPct val="20000"/>
              </a:spcBef>
              <a:buNone/>
            </a:pPr>
            <a:r>
              <a:rPr lang="de-DE" sz="2000" dirty="0"/>
              <a:t>ASCOT-Fragebogen (Vergleich t</a:t>
            </a:r>
            <a:r>
              <a:rPr lang="de-DE" sz="2000" baseline="-25000" dirty="0"/>
              <a:t>0</a:t>
            </a:r>
            <a:r>
              <a:rPr lang="de-DE" sz="2000" dirty="0"/>
              <a:t> und t</a:t>
            </a:r>
            <a:r>
              <a:rPr lang="de-DE" sz="2000" baseline="-25000" dirty="0"/>
              <a:t>1</a:t>
            </a:r>
            <a:r>
              <a:rPr lang="de-DE" sz="2000" dirty="0"/>
              <a:t>):</a:t>
            </a:r>
            <a:r>
              <a:rPr lang="de-DE" sz="2000" baseline="-25000" dirty="0"/>
              <a:t> </a:t>
            </a:r>
            <a:endParaRPr lang="de-DE" sz="2000" dirty="0"/>
          </a:p>
          <a:p>
            <a:pPr marL="342900" indent="-342900">
              <a:spcBef>
                <a:spcPct val="20000"/>
              </a:spcBef>
              <a:buFont typeface="Wingdings" pitchFamily="2" charset="2"/>
              <a:buChar char="§"/>
            </a:pPr>
            <a:r>
              <a:rPr lang="de-DE" sz="2000" dirty="0"/>
              <a:t>„Aktivität und Beschäftigung“ hat sich im Fokuswohnbereich signifikant verbessert (n=103 bzw.102)</a:t>
            </a:r>
          </a:p>
          <a:p>
            <a:pPr marL="342900" indent="-342900">
              <a:spcBef>
                <a:spcPct val="20000"/>
              </a:spcBef>
              <a:buFont typeface="Wingdings" pitchFamily="2" charset="2"/>
              <a:buChar char="§"/>
            </a:pPr>
            <a:r>
              <a:rPr lang="de-DE" sz="2000" dirty="0"/>
              <a:t>In den Kontrolleinrichtungen wurden drei Fragen zu t</a:t>
            </a:r>
            <a:r>
              <a:rPr lang="de-DE" sz="2000" baseline="-25000" dirty="0"/>
              <a:t>1 </a:t>
            </a:r>
            <a:r>
              <a:rPr lang="de-DE" sz="2000" dirty="0"/>
              <a:t>signifikant schlechter eingeschätzt (n gesamt=265 bzw.189).</a:t>
            </a:r>
          </a:p>
          <a:p>
            <a:pPr marL="342900" indent="-342900">
              <a:spcBef>
                <a:spcPct val="20000"/>
              </a:spcBef>
              <a:buFont typeface="Wingdings" pitchFamily="2" charset="2"/>
              <a:buChar char="§"/>
            </a:pPr>
            <a:endParaRPr lang="de-DE" sz="2000" dirty="0"/>
          </a:p>
          <a:p>
            <a:pPr marL="342900" indent="-342900">
              <a:spcBef>
                <a:spcPct val="20000"/>
              </a:spcBef>
              <a:buFont typeface="Wingdings" pitchFamily="2" charset="2"/>
              <a:buChar char="§"/>
            </a:pPr>
            <a:r>
              <a:rPr lang="de-DE" sz="2000" dirty="0"/>
              <a:t>Keine weiteren signifikanten Veränderungen zwischen t</a:t>
            </a:r>
            <a:r>
              <a:rPr lang="de-DE" sz="2000" baseline="-25000" dirty="0"/>
              <a:t>0</a:t>
            </a:r>
            <a:r>
              <a:rPr lang="de-DE" sz="2000" dirty="0"/>
              <a:t> und t</a:t>
            </a:r>
            <a:r>
              <a:rPr lang="de-DE" sz="2000" baseline="-25000" dirty="0"/>
              <a:t>1</a:t>
            </a:r>
            <a:r>
              <a:rPr lang="de-DE" sz="2000" dirty="0"/>
              <a:t> oder Unterschiede zwischen Interventionseinrichtungen und Kontrolleinrichtungen bezogen auf den ASCOT-Fragebogen</a:t>
            </a:r>
          </a:p>
          <a:p>
            <a:pPr lvl="2">
              <a:lnSpc>
                <a:spcPct val="100000"/>
              </a:lnSpc>
              <a:spcBef>
                <a:spcPts val="1800"/>
              </a:spcBef>
              <a:buFont typeface="Arial" panose="020B0604020202020204" pitchFamily="34" charset="0"/>
              <a:buChar char="•"/>
              <a:defRPr/>
            </a:pPr>
            <a:endParaRPr sz="2000" dirty="0"/>
          </a:p>
          <a:p>
            <a:pPr marL="0" indent="0">
              <a:buNone/>
              <a:defRPr/>
            </a:pPr>
            <a:endParaRPr lang="de-DE" sz="2000" dirty="0"/>
          </a:p>
          <a:p>
            <a:pPr marL="0" indent="0">
              <a:buNone/>
              <a:defRPr/>
            </a:pPr>
            <a:endParaRPr lang="de-DE" sz="2000" dirty="0"/>
          </a:p>
        </p:txBody>
      </p:sp>
    </p:spTree>
    <p:extLst>
      <p:ext uri="{BB962C8B-B14F-4D97-AF65-F5344CB8AC3E}">
        <p14:creationId xmlns:p14="http://schemas.microsoft.com/office/powerpoint/2010/main" val="2786489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0C0ECE-C336-5C8A-D2E3-E3C69A09D223}"/>
            </a:ext>
          </a:extLst>
        </p:cNvPr>
        <p:cNvGrpSpPr/>
        <p:nvPr/>
      </p:nvGrpSpPr>
      <p:grpSpPr>
        <a:xfrm>
          <a:off x="0" y="0"/>
          <a:ext cx="0" cy="0"/>
          <a:chOff x="0" y="0"/>
          <a:chExt cx="0" cy="0"/>
        </a:xfrm>
      </p:grpSpPr>
      <p:sp>
        <p:nvSpPr>
          <p:cNvPr id="14" name="Textplatzhalter 3">
            <a:extLst>
              <a:ext uri="{FF2B5EF4-FFF2-40B4-BE49-F238E27FC236}">
                <a16:creationId xmlns:a16="http://schemas.microsoft.com/office/drawing/2014/main" id="{5FEDF626-15D6-B4FE-2C8B-53A507437E71}"/>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2" name="Textplatzhalter 3">
            <a:extLst>
              <a:ext uri="{FF2B5EF4-FFF2-40B4-BE49-F238E27FC236}">
                <a16:creationId xmlns:a16="http://schemas.microsoft.com/office/drawing/2014/main" id="{47D429EF-5E63-3F0F-6F50-32D327BC1C8F}"/>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3" name="Titel 1">
            <a:extLst>
              <a:ext uri="{FF2B5EF4-FFF2-40B4-BE49-F238E27FC236}">
                <a16:creationId xmlns:a16="http://schemas.microsoft.com/office/drawing/2014/main" id="{2657DB9C-4F9E-C1D4-7CFA-7E6722942DBE}"/>
              </a:ext>
            </a:extLst>
          </p:cNvPr>
          <p:cNvSpPr>
            <a:spLocks/>
          </p:cNvSpPr>
          <p:nvPr/>
        </p:nvSpPr>
        <p:spPr bwMode="gray">
          <a:xfrm>
            <a:off x="2351584" y="1664864"/>
            <a:ext cx="9465642"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Qualität der Pflege hat sich verbessert</a:t>
            </a:r>
            <a:endParaRPr sz="2800" dirty="0"/>
          </a:p>
        </p:txBody>
      </p:sp>
      <p:sp>
        <p:nvSpPr>
          <p:cNvPr id="4" name="Textplatzhalter 3">
            <a:extLst>
              <a:ext uri="{FF2B5EF4-FFF2-40B4-BE49-F238E27FC236}">
                <a16:creationId xmlns:a16="http://schemas.microsoft.com/office/drawing/2014/main" id="{1900ABEC-7A39-6D3C-1255-75C2E528477E}"/>
              </a:ext>
            </a:extLst>
          </p:cNvPr>
          <p:cNvSpPr/>
          <p:nvPr/>
        </p:nvSpPr>
        <p:spPr bwMode="auto">
          <a:xfrm>
            <a:off x="2279576" y="2420888"/>
            <a:ext cx="9793088"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Bef>
                <a:spcPct val="20000"/>
              </a:spcBef>
              <a:buNone/>
            </a:pPr>
            <a:r>
              <a:rPr lang="de-DE" sz="2000" dirty="0"/>
              <a:t>Einschätzung mit QUALIDEM I (leichte bis schwere Demenz): </a:t>
            </a:r>
          </a:p>
          <a:p>
            <a:pPr marL="0" indent="0">
              <a:spcBef>
                <a:spcPct val="20000"/>
              </a:spcBef>
              <a:buNone/>
            </a:pPr>
            <a:r>
              <a:rPr lang="de-DE" sz="2000" dirty="0"/>
              <a:t>signifikante Verbesserungen im Fokuswohnbereich (t</a:t>
            </a:r>
            <a:r>
              <a:rPr lang="de-DE" sz="2000" baseline="-25000" dirty="0"/>
              <a:t>0</a:t>
            </a:r>
            <a:r>
              <a:rPr lang="de-DE" sz="2000" dirty="0"/>
              <a:t>: n=44, t</a:t>
            </a:r>
            <a:r>
              <a:rPr lang="de-DE" sz="2000" baseline="-25000" dirty="0"/>
              <a:t>1</a:t>
            </a:r>
            <a:r>
              <a:rPr lang="de-DE" sz="2000" dirty="0"/>
              <a:t>: n=102)</a:t>
            </a:r>
          </a:p>
          <a:p>
            <a:pPr marL="342900" indent="-342900">
              <a:spcBef>
                <a:spcPct val="20000"/>
              </a:spcBef>
              <a:buFont typeface="Wingdings" pitchFamily="2" charset="2"/>
              <a:buChar char="§"/>
            </a:pPr>
            <a:r>
              <a:rPr lang="de-DE" sz="2000" dirty="0"/>
              <a:t>Gesamtscore</a:t>
            </a:r>
          </a:p>
          <a:p>
            <a:pPr marL="342900" indent="-342900">
              <a:spcBef>
                <a:spcPct val="20000"/>
              </a:spcBef>
              <a:buFont typeface="Wingdings" pitchFamily="2" charset="2"/>
              <a:buChar char="§"/>
            </a:pPr>
            <a:r>
              <a:rPr lang="de-DE" sz="2000" dirty="0"/>
              <a:t>Subskala: Pflegebeziehung</a:t>
            </a:r>
          </a:p>
          <a:p>
            <a:pPr marL="342900" indent="-342900">
              <a:spcBef>
                <a:spcPct val="20000"/>
              </a:spcBef>
              <a:buFont typeface="Wingdings" pitchFamily="2" charset="2"/>
              <a:buChar char="§"/>
            </a:pPr>
            <a:r>
              <a:rPr lang="de-DE" sz="2000" dirty="0"/>
              <a:t>Subskala: Unruhiges, angespanntes Verhalten </a:t>
            </a:r>
          </a:p>
          <a:p>
            <a:pPr marL="342900" indent="-342900">
              <a:spcBef>
                <a:spcPct val="20000"/>
              </a:spcBef>
              <a:buFont typeface="Wingdings" pitchFamily="2" charset="2"/>
              <a:buChar char="§"/>
            </a:pPr>
            <a:r>
              <a:rPr lang="de-DE" sz="2000" dirty="0"/>
              <a:t>Subskala: Sich zuhause fühlen</a:t>
            </a:r>
          </a:p>
          <a:p>
            <a:pPr marL="342900" indent="-342900">
              <a:spcBef>
                <a:spcPct val="20000"/>
              </a:spcBef>
              <a:buFont typeface="Wingdings" pitchFamily="2" charset="2"/>
              <a:buChar char="§"/>
            </a:pPr>
            <a:endParaRPr lang="de-DE" sz="2000" dirty="0"/>
          </a:p>
          <a:p>
            <a:pPr marL="0" indent="0">
              <a:spcBef>
                <a:spcPct val="20000"/>
              </a:spcBef>
              <a:buNone/>
            </a:pPr>
            <a:r>
              <a:rPr lang="de-DE" sz="2000" dirty="0"/>
              <a:t>Einschätzung mit QUALIDEM II (sehr schwere Demenz): </a:t>
            </a:r>
            <a:br>
              <a:rPr lang="de-DE" sz="2000" dirty="0"/>
            </a:br>
            <a:r>
              <a:rPr lang="de-DE" sz="2000" dirty="0"/>
              <a:t>Keine signifikanten Veränderungen (FWB t</a:t>
            </a:r>
            <a:r>
              <a:rPr lang="de-DE" sz="2000" baseline="-25000" dirty="0"/>
              <a:t>0</a:t>
            </a:r>
            <a:r>
              <a:rPr lang="de-DE" sz="2000" dirty="0"/>
              <a:t>: n=13, t</a:t>
            </a:r>
            <a:r>
              <a:rPr lang="de-DE" sz="2000" baseline="-25000" dirty="0"/>
              <a:t>1</a:t>
            </a:r>
            <a:r>
              <a:rPr lang="de-DE" sz="2000" dirty="0"/>
              <a:t>: n=20)</a:t>
            </a:r>
          </a:p>
          <a:p>
            <a:pPr marL="0" indent="0">
              <a:buNone/>
              <a:defRPr/>
            </a:pPr>
            <a:endParaRPr lang="de-DE" sz="2000" dirty="0"/>
          </a:p>
        </p:txBody>
      </p:sp>
    </p:spTree>
    <p:extLst>
      <p:ext uri="{BB962C8B-B14F-4D97-AF65-F5344CB8AC3E}">
        <p14:creationId xmlns:p14="http://schemas.microsoft.com/office/powerpoint/2010/main" val="21522488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D85470-187F-C7CE-FD80-E48CE7CE6FB3}"/>
            </a:ext>
          </a:extLst>
        </p:cNvPr>
        <p:cNvGrpSpPr/>
        <p:nvPr/>
      </p:nvGrpSpPr>
      <p:grpSpPr>
        <a:xfrm>
          <a:off x="0" y="0"/>
          <a:ext cx="0" cy="0"/>
          <a:chOff x="0" y="0"/>
          <a:chExt cx="0" cy="0"/>
        </a:xfrm>
      </p:grpSpPr>
      <p:sp>
        <p:nvSpPr>
          <p:cNvPr id="14" name="Textplatzhalter 3">
            <a:extLst>
              <a:ext uri="{FF2B5EF4-FFF2-40B4-BE49-F238E27FC236}">
                <a16:creationId xmlns:a16="http://schemas.microsoft.com/office/drawing/2014/main" id="{680FE827-7CBF-A024-B44E-5F6A9F060F8B}"/>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2" name="Textplatzhalter 3">
            <a:extLst>
              <a:ext uri="{FF2B5EF4-FFF2-40B4-BE49-F238E27FC236}">
                <a16:creationId xmlns:a16="http://schemas.microsoft.com/office/drawing/2014/main" id="{A612670D-EB29-FD3B-2068-726A144BF739}"/>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4" name="Titel 1">
            <a:extLst>
              <a:ext uri="{FF2B5EF4-FFF2-40B4-BE49-F238E27FC236}">
                <a16:creationId xmlns:a16="http://schemas.microsoft.com/office/drawing/2014/main" id="{EAC4A63B-82EB-2381-22D4-8E97452595B5}"/>
              </a:ext>
            </a:extLst>
          </p:cNvPr>
          <p:cNvSpPr>
            <a:spLocks/>
          </p:cNvSpPr>
          <p:nvPr/>
        </p:nvSpPr>
        <p:spPr bwMode="gray">
          <a:xfrm>
            <a:off x="2351584" y="1664864"/>
            <a:ext cx="9465642" cy="54000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Qualität der Pflege hat sich verbessert</a:t>
            </a:r>
            <a:endParaRPr sz="2800" dirty="0"/>
          </a:p>
        </p:txBody>
      </p:sp>
      <p:sp>
        <p:nvSpPr>
          <p:cNvPr id="3" name="Textplatzhalter 3">
            <a:extLst>
              <a:ext uri="{FF2B5EF4-FFF2-40B4-BE49-F238E27FC236}">
                <a16:creationId xmlns:a16="http://schemas.microsoft.com/office/drawing/2014/main" id="{D2CFB6B8-85D6-159E-B4F6-B90D0F3E58DB}"/>
              </a:ext>
            </a:extLst>
          </p:cNvPr>
          <p:cNvSpPr/>
          <p:nvPr/>
        </p:nvSpPr>
        <p:spPr bwMode="auto">
          <a:xfrm>
            <a:off x="2279576" y="2420888"/>
            <a:ext cx="9793088"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Bef>
                <a:spcPct val="20000"/>
              </a:spcBef>
              <a:spcAft>
                <a:spcPts val="600"/>
              </a:spcAft>
              <a:buNone/>
            </a:pPr>
            <a:r>
              <a:rPr lang="de-DE" sz="2000" b="1" dirty="0"/>
              <a:t>Direkte Veränderungsmessung (rückblickender Vergleich) bei Bewohnenden, die schon länger als 12 Monate in der Einrichtung leben</a:t>
            </a:r>
          </a:p>
          <a:p>
            <a:pPr marL="0" indent="0">
              <a:spcBef>
                <a:spcPct val="20000"/>
              </a:spcBef>
              <a:buNone/>
            </a:pPr>
            <a:r>
              <a:rPr lang="de-DE" sz="1600" dirty="0"/>
              <a:t>Unterschied zwischen Fokuswohnbereichen (n=61) und Kontrolleinrichtungen (n=108) ist signifikant für: </a:t>
            </a:r>
          </a:p>
          <a:p>
            <a:pPr>
              <a:spcAft>
                <a:spcPts val="600"/>
              </a:spcAft>
              <a:buFontTx/>
              <a:buChar char="-"/>
            </a:pPr>
            <a:r>
              <a:rPr lang="de-DE" sz="1600" dirty="0"/>
              <a:t>Die Pflegekräfte haben Zeit für mich ...</a:t>
            </a:r>
          </a:p>
          <a:p>
            <a:pPr>
              <a:spcAft>
                <a:spcPts val="600"/>
              </a:spcAft>
              <a:buFontTx/>
              <a:buChar char="-"/>
            </a:pPr>
            <a:r>
              <a:rPr lang="de-DE" sz="1600" dirty="0"/>
              <a:t>Die Berücksichtigung meiner Wünsche ist nun…</a:t>
            </a:r>
          </a:p>
          <a:p>
            <a:pPr>
              <a:spcAft>
                <a:spcPts val="600"/>
              </a:spcAft>
              <a:buFontTx/>
              <a:buChar char="-"/>
            </a:pPr>
            <a:r>
              <a:rPr lang="de-DE" sz="1600" dirty="0"/>
              <a:t>Insgesamt finde ich das Wohnen und Leben in dieser Einrichtung im Vergleich zu früher (vor 12 Monaten) nun … </a:t>
            </a:r>
          </a:p>
          <a:p>
            <a:pPr marL="0" indent="0">
              <a:spcBef>
                <a:spcPct val="20000"/>
              </a:spcBef>
              <a:buNone/>
            </a:pPr>
            <a:r>
              <a:rPr lang="de-DE" sz="1600" dirty="0"/>
              <a:t>Unterschied zwischen Fokus- und Nicht-Fokuswohnbereichen (n=91) ist signifikant für: </a:t>
            </a:r>
          </a:p>
          <a:p>
            <a:pPr>
              <a:spcAft>
                <a:spcPts val="600"/>
              </a:spcAft>
              <a:buFontTx/>
              <a:buChar char="-"/>
            </a:pPr>
            <a:r>
              <a:rPr lang="de-DE" sz="1600" dirty="0"/>
              <a:t>Die Pflegekräfte haben Zeit für mich ...</a:t>
            </a:r>
          </a:p>
          <a:p>
            <a:pPr>
              <a:spcAft>
                <a:spcPts val="600"/>
              </a:spcAft>
              <a:buFontTx/>
              <a:buChar char="-"/>
            </a:pPr>
            <a:r>
              <a:rPr lang="de-DE" sz="1600" dirty="0"/>
              <a:t>Mein Kontakt zu einer Pflegekraft, der ich vertraue, ist nun …</a:t>
            </a:r>
          </a:p>
          <a:p>
            <a:pPr>
              <a:spcAft>
                <a:spcPts val="600"/>
              </a:spcAft>
              <a:buFontTx/>
              <a:buChar char="-"/>
            </a:pPr>
            <a:r>
              <a:rPr lang="de-DE" sz="1600" dirty="0"/>
              <a:t>Die Berücksichtigung meiner Wünsche ist nun …</a:t>
            </a:r>
          </a:p>
        </p:txBody>
      </p:sp>
    </p:spTree>
    <p:extLst>
      <p:ext uri="{BB962C8B-B14F-4D97-AF65-F5344CB8AC3E}">
        <p14:creationId xmlns:p14="http://schemas.microsoft.com/office/powerpoint/2010/main" val="6794465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69108-865E-C42F-0946-B98E5573381B}"/>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BB1A5811-A3A9-E4F6-B7EE-8F20AA5797F1}"/>
              </a:ext>
            </a:extLst>
          </p:cNvPr>
          <p:cNvSpPr>
            <a:spLocks/>
          </p:cNvSpPr>
          <p:nvPr/>
        </p:nvSpPr>
        <p:spPr bwMode="gray">
          <a:xfrm>
            <a:off x="2351584" y="1686394"/>
            <a:ext cx="9465642" cy="590478"/>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err="1"/>
              <a:t>Mitarbeitendenzufriedenheit</a:t>
            </a:r>
            <a:endParaRPr sz="2800" dirty="0"/>
          </a:p>
        </p:txBody>
      </p:sp>
      <p:sp>
        <p:nvSpPr>
          <p:cNvPr id="14" name="Textplatzhalter 3">
            <a:extLst>
              <a:ext uri="{FF2B5EF4-FFF2-40B4-BE49-F238E27FC236}">
                <a16:creationId xmlns:a16="http://schemas.microsoft.com/office/drawing/2014/main" id="{78573A3C-52A1-6EBD-CCB6-986BB64F2BFA}"/>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15" name="Rechteck 14">
            <a:extLst>
              <a:ext uri="{FF2B5EF4-FFF2-40B4-BE49-F238E27FC236}">
                <a16:creationId xmlns:a16="http://schemas.microsoft.com/office/drawing/2014/main" id="{70693D7B-CCA1-D60F-E974-D338934B3FD2}"/>
              </a:ext>
            </a:extLst>
          </p:cNvPr>
          <p:cNvSpPr/>
          <p:nvPr/>
        </p:nvSpPr>
        <p:spPr bwMode="auto">
          <a:xfrm>
            <a:off x="2366598" y="2484015"/>
            <a:ext cx="8665360" cy="230752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25750" indent="-285750">
              <a:buFontTx/>
              <a:buChar char="-"/>
            </a:pPr>
            <a:endParaRPr lang="de-DE" dirty="0">
              <a:solidFill>
                <a:schemeClr val="tx1"/>
              </a:solidFill>
            </a:endParaRPr>
          </a:p>
          <a:p>
            <a:pPr marL="1725750" indent="-285750">
              <a:buFont typeface="Symbol" panose="05050102010706020507" pitchFamily="18" charset="2"/>
              <a:buChar char="-"/>
            </a:pPr>
            <a:r>
              <a:rPr lang="de-DE" dirty="0">
                <a:solidFill>
                  <a:schemeClr val="tx1"/>
                </a:solidFill>
              </a:rPr>
              <a:t>allgemeine Arbeitszufriedenheit sowie Identifikation mit der Einrichtung mit 2 Subskalen des </a:t>
            </a:r>
            <a:r>
              <a:rPr lang="de-DE" dirty="0" err="1">
                <a:solidFill>
                  <a:schemeClr val="tx1"/>
                </a:solidFill>
              </a:rPr>
              <a:t>Employee</a:t>
            </a:r>
            <a:r>
              <a:rPr lang="de-DE" dirty="0">
                <a:solidFill>
                  <a:schemeClr val="tx1"/>
                </a:solidFill>
              </a:rPr>
              <a:t> Experience </a:t>
            </a:r>
            <a:r>
              <a:rPr lang="de-DE" dirty="0" err="1">
                <a:solidFill>
                  <a:schemeClr val="tx1"/>
                </a:solidFill>
              </a:rPr>
              <a:t>Questionnaire</a:t>
            </a:r>
            <a:r>
              <a:rPr lang="de-DE" dirty="0">
                <a:solidFill>
                  <a:schemeClr val="tx1"/>
                </a:solidFill>
              </a:rPr>
              <a:t> (EXQ)</a:t>
            </a:r>
          </a:p>
          <a:p>
            <a:pPr marL="1725750" indent="-285750">
              <a:buFont typeface="Symbol" panose="05050102010706020507" pitchFamily="18" charset="2"/>
              <a:buChar char="-"/>
            </a:pPr>
            <a:r>
              <a:rPr lang="de-DE" dirty="0">
                <a:solidFill>
                  <a:schemeClr val="tx1"/>
                </a:solidFill>
              </a:rPr>
              <a:t>psychische Arbeitsbelastungen mit drei Subskalen des „</a:t>
            </a:r>
            <a:r>
              <a:rPr lang="de-DE" dirty="0" err="1">
                <a:solidFill>
                  <a:schemeClr val="tx1"/>
                </a:solidFill>
              </a:rPr>
              <a:t>StressBarometers</a:t>
            </a:r>
            <a:r>
              <a:rPr lang="de-DE" dirty="0">
                <a:solidFill>
                  <a:schemeClr val="tx1"/>
                </a:solidFill>
              </a:rPr>
              <a:t>“ – Anpassungen auf den Projektkontext</a:t>
            </a:r>
          </a:p>
          <a:p>
            <a:pPr marL="1725750" indent="-285750">
              <a:buFont typeface="Symbol" panose="05050102010706020507" pitchFamily="18" charset="2"/>
              <a:buChar char="-"/>
            </a:pPr>
            <a:r>
              <a:rPr lang="de-DE" dirty="0">
                <a:solidFill>
                  <a:schemeClr val="tx1"/>
                </a:solidFill>
              </a:rPr>
              <a:t>Projektspezifische Fragen</a:t>
            </a:r>
          </a:p>
          <a:p>
            <a:pPr marL="1725750" indent="-285750">
              <a:buFontTx/>
              <a:buChar char="-"/>
            </a:pPr>
            <a:endParaRPr lang="de-DE" dirty="0">
              <a:solidFill>
                <a:schemeClr val="tx1"/>
              </a:solidFill>
            </a:endParaRPr>
          </a:p>
        </p:txBody>
      </p:sp>
      <p:sp>
        <p:nvSpPr>
          <p:cNvPr id="18" name="Rechteck 17">
            <a:extLst>
              <a:ext uri="{FF2B5EF4-FFF2-40B4-BE49-F238E27FC236}">
                <a16:creationId xmlns:a16="http://schemas.microsoft.com/office/drawing/2014/main" id="{BF7C5257-7486-221D-9946-9879A87BD17C}"/>
              </a:ext>
            </a:extLst>
          </p:cNvPr>
          <p:cNvSpPr/>
          <p:nvPr/>
        </p:nvSpPr>
        <p:spPr bwMode="auto">
          <a:xfrm>
            <a:off x="2351584" y="5071492"/>
            <a:ext cx="8665360" cy="130983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25750" indent="-285750">
              <a:buFont typeface="Symbol" panose="05050102010706020507" pitchFamily="18" charset="2"/>
              <a:buChar char="-"/>
            </a:pPr>
            <a:r>
              <a:rPr lang="de-DE" dirty="0">
                <a:solidFill>
                  <a:schemeClr val="tx1"/>
                </a:solidFill>
              </a:rPr>
              <a:t>angestellte Mitarbeitende der IE und KE, die direkt mit der Pflege und Betreuung der Bewohnenden befasst sind</a:t>
            </a:r>
          </a:p>
          <a:p>
            <a:pPr marL="1725750" indent="-285750">
              <a:buFont typeface="Symbol" panose="05050102010706020507" pitchFamily="18" charset="2"/>
              <a:buChar char="-"/>
            </a:pPr>
            <a:r>
              <a:rPr lang="de-DE" dirty="0">
                <a:solidFill>
                  <a:schemeClr val="tx1"/>
                </a:solidFill>
              </a:rPr>
              <a:t>Mitarbeitende, die schon Start der Befragung in der Einrichtung gearbeitet haben </a:t>
            </a:r>
          </a:p>
        </p:txBody>
      </p:sp>
      <p:pic>
        <p:nvPicPr>
          <p:cNvPr id="2" name="Grafik 1">
            <a:extLst>
              <a:ext uri="{FF2B5EF4-FFF2-40B4-BE49-F238E27FC236}">
                <a16:creationId xmlns:a16="http://schemas.microsoft.com/office/drawing/2014/main" id="{845F3618-BD9B-5F28-63B8-8678074F0648}"/>
              </a:ext>
            </a:extLst>
          </p:cNvPr>
          <p:cNvPicPr>
            <a:picLocks noChangeAspect="1"/>
          </p:cNvPicPr>
          <p:nvPr/>
        </p:nvPicPr>
        <p:blipFill>
          <a:blip r:embed="rId3"/>
          <a:stretch>
            <a:fillRect/>
          </a:stretch>
        </p:blipFill>
        <p:spPr>
          <a:xfrm>
            <a:off x="2633908" y="5226590"/>
            <a:ext cx="968172" cy="968172"/>
          </a:xfrm>
          <a:prstGeom prst="rect">
            <a:avLst/>
          </a:prstGeom>
        </p:spPr>
      </p:pic>
      <p:pic>
        <p:nvPicPr>
          <p:cNvPr id="4" name="Grafik 3" descr="Computer mit einfarbiger Füllung">
            <a:extLst>
              <a:ext uri="{FF2B5EF4-FFF2-40B4-BE49-F238E27FC236}">
                <a16:creationId xmlns:a16="http://schemas.microsoft.com/office/drawing/2014/main" id="{56D65017-B6E0-5E38-E51A-BB8FC90F329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60794" y="2658616"/>
            <a:ext cx="914400" cy="914400"/>
          </a:xfrm>
          <a:prstGeom prst="rect">
            <a:avLst/>
          </a:prstGeom>
        </p:spPr>
      </p:pic>
      <p:sp>
        <p:nvSpPr>
          <p:cNvPr id="3" name="Textplatzhalter 3">
            <a:extLst>
              <a:ext uri="{FF2B5EF4-FFF2-40B4-BE49-F238E27FC236}">
                <a16:creationId xmlns:a16="http://schemas.microsoft.com/office/drawing/2014/main" id="{812F89DE-C180-71B6-DC2A-D00F55F792D4}"/>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Tree>
    <p:extLst>
      <p:ext uri="{BB962C8B-B14F-4D97-AF65-F5344CB8AC3E}">
        <p14:creationId xmlns:p14="http://schemas.microsoft.com/office/powerpoint/2010/main" val="26952880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D8F8E9-0301-8B8A-09DE-BC7614C3BD93}"/>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1F053BE3-580D-6CA0-A320-87E4BD6FB52A}"/>
              </a:ext>
            </a:extLst>
          </p:cNvPr>
          <p:cNvSpPr>
            <a:spLocks/>
          </p:cNvSpPr>
          <p:nvPr/>
        </p:nvSpPr>
        <p:spPr bwMode="gray">
          <a:xfrm>
            <a:off x="2351584" y="1686394"/>
            <a:ext cx="9465642" cy="590478"/>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Rücklaufquoten zu beiden Zeitpunkten</a:t>
            </a:r>
            <a:endParaRPr sz="2800" dirty="0"/>
          </a:p>
        </p:txBody>
      </p:sp>
      <p:sp>
        <p:nvSpPr>
          <p:cNvPr id="14" name="Textplatzhalter 3">
            <a:extLst>
              <a:ext uri="{FF2B5EF4-FFF2-40B4-BE49-F238E27FC236}">
                <a16:creationId xmlns:a16="http://schemas.microsoft.com/office/drawing/2014/main" id="{42B4E614-207F-A52F-76AB-9EBD900BBE48}"/>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graphicFrame>
        <p:nvGraphicFramePr>
          <p:cNvPr id="2" name="Tabelle 1">
            <a:extLst>
              <a:ext uri="{FF2B5EF4-FFF2-40B4-BE49-F238E27FC236}">
                <a16:creationId xmlns:a16="http://schemas.microsoft.com/office/drawing/2014/main" id="{55A2FC61-FDA8-DEB1-489C-571BE3F6D6AF}"/>
              </a:ext>
            </a:extLst>
          </p:cNvPr>
          <p:cNvGraphicFramePr>
            <a:graphicFrameLocks noGrp="1"/>
          </p:cNvGraphicFramePr>
          <p:nvPr/>
        </p:nvGraphicFramePr>
        <p:xfrm>
          <a:off x="2351584" y="2478482"/>
          <a:ext cx="8953392" cy="3969319"/>
        </p:xfrm>
        <a:graphic>
          <a:graphicData uri="http://schemas.openxmlformats.org/drawingml/2006/table">
            <a:tbl>
              <a:tblPr firstRow="1" firstCol="1" bandRow="1">
                <a:tableStyleId>{5C22544A-7EE6-4342-B048-85BDC9FD1C3A}</a:tableStyleId>
              </a:tblPr>
              <a:tblGrid>
                <a:gridCol w="2275362">
                  <a:extLst>
                    <a:ext uri="{9D8B030D-6E8A-4147-A177-3AD203B41FA5}">
                      <a16:colId xmlns:a16="http://schemas.microsoft.com/office/drawing/2014/main" val="3185175701"/>
                    </a:ext>
                  </a:extLst>
                </a:gridCol>
                <a:gridCol w="992548">
                  <a:extLst>
                    <a:ext uri="{9D8B030D-6E8A-4147-A177-3AD203B41FA5}">
                      <a16:colId xmlns:a16="http://schemas.microsoft.com/office/drawing/2014/main" val="2997362003"/>
                    </a:ext>
                  </a:extLst>
                </a:gridCol>
                <a:gridCol w="1009107">
                  <a:extLst>
                    <a:ext uri="{9D8B030D-6E8A-4147-A177-3AD203B41FA5}">
                      <a16:colId xmlns:a16="http://schemas.microsoft.com/office/drawing/2014/main" val="1790317566"/>
                    </a:ext>
                  </a:extLst>
                </a:gridCol>
                <a:gridCol w="1009107">
                  <a:extLst>
                    <a:ext uri="{9D8B030D-6E8A-4147-A177-3AD203B41FA5}">
                      <a16:colId xmlns:a16="http://schemas.microsoft.com/office/drawing/2014/main" val="238069757"/>
                    </a:ext>
                  </a:extLst>
                </a:gridCol>
                <a:gridCol w="1225344">
                  <a:extLst>
                    <a:ext uri="{9D8B030D-6E8A-4147-A177-3AD203B41FA5}">
                      <a16:colId xmlns:a16="http://schemas.microsoft.com/office/drawing/2014/main" val="1354405783"/>
                    </a:ext>
                  </a:extLst>
                </a:gridCol>
                <a:gridCol w="1225344">
                  <a:extLst>
                    <a:ext uri="{9D8B030D-6E8A-4147-A177-3AD203B41FA5}">
                      <a16:colId xmlns:a16="http://schemas.microsoft.com/office/drawing/2014/main" val="3708342856"/>
                    </a:ext>
                  </a:extLst>
                </a:gridCol>
                <a:gridCol w="1216580">
                  <a:extLst>
                    <a:ext uri="{9D8B030D-6E8A-4147-A177-3AD203B41FA5}">
                      <a16:colId xmlns:a16="http://schemas.microsoft.com/office/drawing/2014/main" val="295565646"/>
                    </a:ext>
                  </a:extLst>
                </a:gridCol>
              </a:tblGrid>
              <a:tr h="697051">
                <a:tc rowSpan="2">
                  <a:txBody>
                    <a:bodyPr/>
                    <a:lstStyle/>
                    <a:p>
                      <a:pPr marL="36195" marR="36195">
                        <a:spcBef>
                          <a:spcPts val="600"/>
                        </a:spcBef>
                        <a:spcAft>
                          <a:spcPts val="200"/>
                        </a:spcAft>
                        <a:buNone/>
                      </a:pP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rgbClr val="BF9000"/>
                    </a:solidFill>
                  </a:tcPr>
                </a:tc>
                <a:tc gridSpan="2">
                  <a:txBody>
                    <a:bodyPr/>
                    <a:lstStyle/>
                    <a:p>
                      <a:pPr marL="36195" marR="36195" algn="ctr">
                        <a:spcBef>
                          <a:spcPts val="600"/>
                        </a:spcBef>
                        <a:spcAft>
                          <a:spcPts val="200"/>
                        </a:spcAft>
                        <a:buNone/>
                      </a:pPr>
                      <a:r>
                        <a:rPr lang="de-DE" sz="2000" dirty="0">
                          <a:effectLst/>
                        </a:rPr>
                        <a:t>Teilnehmende</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BF9000"/>
                    </a:solidFill>
                  </a:tcPr>
                </a:tc>
                <a:tc hMerge="1">
                  <a:txBody>
                    <a:bodyPr/>
                    <a:lstStyle/>
                    <a:p>
                      <a:endParaRPr lang="de-DE"/>
                    </a:p>
                  </a:txBody>
                  <a:tcPr/>
                </a:tc>
                <a:tc gridSpan="2">
                  <a:txBody>
                    <a:bodyPr/>
                    <a:lstStyle/>
                    <a:p>
                      <a:pPr marL="36195" marR="36195" algn="ctr">
                        <a:spcBef>
                          <a:spcPts val="600"/>
                        </a:spcBef>
                        <a:spcAft>
                          <a:spcPts val="200"/>
                        </a:spcAft>
                        <a:buNone/>
                      </a:pPr>
                      <a:r>
                        <a:rPr lang="de-DE" sz="2000" dirty="0">
                          <a:effectLst/>
                        </a:rPr>
                        <a:t>Mitarbeitende</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BF9000"/>
                    </a:solidFill>
                  </a:tcPr>
                </a:tc>
                <a:tc hMerge="1">
                  <a:txBody>
                    <a:bodyPr/>
                    <a:lstStyle/>
                    <a:p>
                      <a:endParaRPr lang="de-DE"/>
                    </a:p>
                  </a:txBody>
                  <a:tcPr/>
                </a:tc>
                <a:tc gridSpan="2">
                  <a:txBody>
                    <a:bodyPr/>
                    <a:lstStyle/>
                    <a:p>
                      <a:pPr marL="36195" marR="36195" algn="ctr">
                        <a:spcBef>
                          <a:spcPts val="600"/>
                        </a:spcBef>
                        <a:spcAft>
                          <a:spcPts val="200"/>
                        </a:spcAft>
                        <a:buNone/>
                      </a:pPr>
                      <a:r>
                        <a:rPr lang="de-DE" sz="2000" dirty="0">
                          <a:effectLst/>
                        </a:rPr>
                        <a:t>Teilnahmerate</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BF9000"/>
                    </a:solidFill>
                  </a:tcPr>
                </a:tc>
                <a:tc hMerge="1">
                  <a:txBody>
                    <a:bodyPr/>
                    <a:lstStyle/>
                    <a:p>
                      <a:endParaRPr lang="de-DE"/>
                    </a:p>
                  </a:txBody>
                  <a:tcPr/>
                </a:tc>
                <a:extLst>
                  <a:ext uri="{0D108BD9-81ED-4DB2-BD59-A6C34878D82A}">
                    <a16:rowId xmlns:a16="http://schemas.microsoft.com/office/drawing/2014/main" val="40670204"/>
                  </a:ext>
                </a:extLst>
              </a:tr>
              <a:tr h="484063">
                <a:tc vMerge="1">
                  <a:txBody>
                    <a:bodyPr/>
                    <a:lstStyle/>
                    <a:p>
                      <a:endParaRPr lang="de-DE"/>
                    </a:p>
                  </a:txBody>
                  <a:tcPr/>
                </a:tc>
                <a:tc>
                  <a:txBody>
                    <a:bodyPr/>
                    <a:lstStyle/>
                    <a:p>
                      <a:pPr marL="36195" marR="36195" algn="ctr">
                        <a:spcBef>
                          <a:spcPts val="600"/>
                        </a:spcBef>
                        <a:spcAft>
                          <a:spcPts val="200"/>
                        </a:spcAft>
                        <a:buNone/>
                      </a:pPr>
                      <a:r>
                        <a:rPr lang="de-DE" sz="2000" b="1" dirty="0">
                          <a:solidFill>
                            <a:schemeClr val="bg1"/>
                          </a:solidFill>
                          <a:effectLst/>
                        </a:rPr>
                        <a:t>t</a:t>
                      </a:r>
                      <a:r>
                        <a:rPr lang="de-DE" sz="2000" b="1" baseline="-25000" dirty="0">
                          <a:solidFill>
                            <a:schemeClr val="bg1"/>
                          </a:solidFill>
                          <a:effectLst/>
                        </a:rPr>
                        <a:t>0</a:t>
                      </a:r>
                      <a:endParaRPr lang="de-DE" sz="20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BF9000"/>
                    </a:solidFill>
                  </a:tcPr>
                </a:tc>
                <a:tc>
                  <a:txBody>
                    <a:bodyPr/>
                    <a:lstStyle/>
                    <a:p>
                      <a:pPr marL="36195" marR="36195" algn="ctr">
                        <a:spcBef>
                          <a:spcPts val="600"/>
                        </a:spcBef>
                        <a:spcAft>
                          <a:spcPts val="200"/>
                        </a:spcAft>
                        <a:buNone/>
                      </a:pPr>
                      <a:r>
                        <a:rPr lang="de-DE" sz="2000" b="1">
                          <a:solidFill>
                            <a:schemeClr val="bg1"/>
                          </a:solidFill>
                          <a:effectLst/>
                        </a:rPr>
                        <a:t>t</a:t>
                      </a:r>
                      <a:r>
                        <a:rPr lang="de-DE" sz="2000" b="1" baseline="-25000">
                          <a:solidFill>
                            <a:schemeClr val="bg1"/>
                          </a:solidFill>
                          <a:effectLst/>
                        </a:rPr>
                        <a:t>1</a:t>
                      </a:r>
                      <a:endParaRPr lang="de-DE" sz="20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BF9000"/>
                    </a:solidFill>
                  </a:tcPr>
                </a:tc>
                <a:tc>
                  <a:txBody>
                    <a:bodyPr/>
                    <a:lstStyle/>
                    <a:p>
                      <a:pPr marL="36195" marR="36195" algn="ctr">
                        <a:spcBef>
                          <a:spcPts val="600"/>
                        </a:spcBef>
                        <a:spcAft>
                          <a:spcPts val="200"/>
                        </a:spcAft>
                        <a:buNone/>
                      </a:pPr>
                      <a:r>
                        <a:rPr lang="de-DE" sz="2000" b="1" dirty="0">
                          <a:solidFill>
                            <a:schemeClr val="bg1"/>
                          </a:solidFill>
                          <a:effectLst/>
                        </a:rPr>
                        <a:t>t</a:t>
                      </a:r>
                      <a:r>
                        <a:rPr lang="de-DE" sz="2000" b="1" baseline="-25000" dirty="0">
                          <a:solidFill>
                            <a:schemeClr val="bg1"/>
                          </a:solidFill>
                          <a:effectLst/>
                        </a:rPr>
                        <a:t>0</a:t>
                      </a:r>
                      <a:endParaRPr lang="de-DE" sz="20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BF9000"/>
                    </a:solidFill>
                  </a:tcPr>
                </a:tc>
                <a:tc>
                  <a:txBody>
                    <a:bodyPr/>
                    <a:lstStyle/>
                    <a:p>
                      <a:pPr marL="36195" marR="36195" algn="ctr">
                        <a:spcBef>
                          <a:spcPts val="600"/>
                        </a:spcBef>
                        <a:spcAft>
                          <a:spcPts val="200"/>
                        </a:spcAft>
                        <a:buNone/>
                      </a:pPr>
                      <a:r>
                        <a:rPr lang="de-DE" sz="2000" b="1" dirty="0">
                          <a:solidFill>
                            <a:schemeClr val="bg1"/>
                          </a:solidFill>
                          <a:effectLst/>
                        </a:rPr>
                        <a:t>t</a:t>
                      </a:r>
                      <a:r>
                        <a:rPr lang="de-DE" sz="2000" b="1" baseline="-25000" dirty="0">
                          <a:solidFill>
                            <a:schemeClr val="bg1"/>
                          </a:solidFill>
                          <a:effectLst/>
                        </a:rPr>
                        <a:t>1</a:t>
                      </a:r>
                      <a:endParaRPr lang="de-DE" sz="20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BF9000"/>
                    </a:solidFill>
                  </a:tcPr>
                </a:tc>
                <a:tc>
                  <a:txBody>
                    <a:bodyPr/>
                    <a:lstStyle/>
                    <a:p>
                      <a:pPr marL="36195" marR="36195" algn="ctr">
                        <a:spcBef>
                          <a:spcPts val="600"/>
                        </a:spcBef>
                        <a:spcAft>
                          <a:spcPts val="200"/>
                        </a:spcAft>
                        <a:buNone/>
                      </a:pPr>
                      <a:r>
                        <a:rPr lang="de-DE" sz="2000" b="1" dirty="0">
                          <a:solidFill>
                            <a:schemeClr val="bg1"/>
                          </a:solidFill>
                          <a:effectLst/>
                        </a:rPr>
                        <a:t>t</a:t>
                      </a:r>
                      <a:r>
                        <a:rPr lang="de-DE" sz="2000" b="1" baseline="-25000" dirty="0">
                          <a:solidFill>
                            <a:schemeClr val="bg1"/>
                          </a:solidFill>
                          <a:effectLst/>
                        </a:rPr>
                        <a:t>0</a:t>
                      </a:r>
                      <a:endParaRPr lang="de-DE" sz="20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BF9000"/>
                    </a:solidFill>
                  </a:tcPr>
                </a:tc>
                <a:tc>
                  <a:txBody>
                    <a:bodyPr/>
                    <a:lstStyle/>
                    <a:p>
                      <a:pPr marL="36195" marR="36195" algn="ctr">
                        <a:spcBef>
                          <a:spcPts val="600"/>
                        </a:spcBef>
                        <a:spcAft>
                          <a:spcPts val="200"/>
                        </a:spcAft>
                        <a:buNone/>
                      </a:pPr>
                      <a:r>
                        <a:rPr lang="de-DE" sz="2000" b="1" dirty="0">
                          <a:solidFill>
                            <a:schemeClr val="bg1"/>
                          </a:solidFill>
                          <a:effectLst/>
                        </a:rPr>
                        <a:t>t</a:t>
                      </a:r>
                      <a:r>
                        <a:rPr lang="de-DE" sz="2000" b="1" baseline="-25000" dirty="0">
                          <a:solidFill>
                            <a:schemeClr val="bg1"/>
                          </a:solidFill>
                          <a:effectLst/>
                        </a:rPr>
                        <a:t>1</a:t>
                      </a:r>
                      <a:endParaRPr lang="de-DE" sz="20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BF9000"/>
                    </a:solidFill>
                  </a:tcPr>
                </a:tc>
                <a:extLst>
                  <a:ext uri="{0D108BD9-81ED-4DB2-BD59-A6C34878D82A}">
                    <a16:rowId xmlns:a16="http://schemas.microsoft.com/office/drawing/2014/main" val="1876485133"/>
                  </a:ext>
                </a:extLst>
              </a:tr>
              <a:tr h="1045577">
                <a:tc>
                  <a:txBody>
                    <a:bodyPr/>
                    <a:lstStyle/>
                    <a:p>
                      <a:pPr marL="36195" marR="36195">
                        <a:spcBef>
                          <a:spcPts val="600"/>
                        </a:spcBef>
                        <a:spcAft>
                          <a:spcPts val="200"/>
                        </a:spcAft>
                        <a:buNone/>
                      </a:pPr>
                      <a:r>
                        <a:rPr lang="de-DE" sz="2000" dirty="0">
                          <a:effectLst/>
                        </a:rPr>
                        <a:t>Interventions-einrichtungen</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rgbClr val="BF9000"/>
                    </a:solidFill>
                  </a:tcPr>
                </a:tc>
                <a:tc>
                  <a:txBody>
                    <a:bodyPr/>
                    <a:lstStyle/>
                    <a:p>
                      <a:pPr marL="36195" marR="36195" algn="ctr">
                        <a:spcBef>
                          <a:spcPts val="600"/>
                        </a:spcBef>
                        <a:spcAft>
                          <a:spcPts val="200"/>
                        </a:spcAft>
                        <a:buNone/>
                      </a:pPr>
                      <a:r>
                        <a:rPr lang="de-DE" sz="2000" dirty="0">
                          <a:effectLst/>
                        </a:rPr>
                        <a:t>278</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234</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a:effectLst/>
                        </a:rPr>
                        <a:t>723</a:t>
                      </a:r>
                      <a:endParaRPr lang="de-DE"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625</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a:effectLst/>
                        </a:rPr>
                        <a:t>38,5 %</a:t>
                      </a:r>
                      <a:endParaRPr lang="de-DE"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37,4 %</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140965093"/>
                  </a:ext>
                </a:extLst>
              </a:tr>
              <a:tr h="1045577">
                <a:tc>
                  <a:txBody>
                    <a:bodyPr/>
                    <a:lstStyle/>
                    <a:p>
                      <a:pPr marL="36195" marR="36195">
                        <a:spcBef>
                          <a:spcPts val="600"/>
                        </a:spcBef>
                        <a:spcAft>
                          <a:spcPts val="200"/>
                        </a:spcAft>
                        <a:buNone/>
                      </a:pPr>
                      <a:r>
                        <a:rPr lang="de-DE" sz="2000" dirty="0">
                          <a:effectLst/>
                        </a:rPr>
                        <a:t>Kontroll-einrichtungen</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rgbClr val="BF9000"/>
                    </a:solidFill>
                  </a:tcPr>
                </a:tc>
                <a:tc>
                  <a:txBody>
                    <a:bodyPr/>
                    <a:lstStyle/>
                    <a:p>
                      <a:pPr marL="36195" marR="36195" algn="ctr">
                        <a:spcBef>
                          <a:spcPts val="600"/>
                        </a:spcBef>
                        <a:spcAft>
                          <a:spcPts val="200"/>
                        </a:spcAft>
                        <a:buNone/>
                      </a:pPr>
                      <a:r>
                        <a:rPr lang="de-DE" sz="2000" dirty="0">
                          <a:effectLst/>
                        </a:rPr>
                        <a:t>193</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a:effectLst/>
                        </a:rPr>
                        <a:t>154</a:t>
                      </a:r>
                      <a:endParaRPr lang="de-DE"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a:effectLst/>
                        </a:rPr>
                        <a:t>668</a:t>
                      </a:r>
                      <a:endParaRPr lang="de-DE"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665</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28,9 %</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a:effectLst/>
                        </a:rPr>
                        <a:t>23,2 %</a:t>
                      </a:r>
                      <a:endParaRPr lang="de-DE"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355439099"/>
                  </a:ext>
                </a:extLst>
              </a:tr>
              <a:tr h="697051">
                <a:tc>
                  <a:txBody>
                    <a:bodyPr/>
                    <a:lstStyle/>
                    <a:p>
                      <a:pPr marL="36195" marR="36195">
                        <a:spcBef>
                          <a:spcPts val="600"/>
                        </a:spcBef>
                        <a:spcAft>
                          <a:spcPts val="200"/>
                        </a:spcAft>
                        <a:buNone/>
                      </a:pPr>
                      <a:r>
                        <a:rPr lang="de-DE" sz="2000" dirty="0">
                          <a:effectLst/>
                        </a:rPr>
                        <a:t>gesamt</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rgbClr val="BF9000"/>
                    </a:solidFill>
                  </a:tcPr>
                </a:tc>
                <a:tc>
                  <a:txBody>
                    <a:bodyPr/>
                    <a:lstStyle/>
                    <a:p>
                      <a:pPr marL="36195" marR="36195" algn="ctr">
                        <a:spcBef>
                          <a:spcPts val="600"/>
                        </a:spcBef>
                        <a:spcAft>
                          <a:spcPts val="200"/>
                        </a:spcAft>
                        <a:buNone/>
                      </a:pPr>
                      <a:r>
                        <a:rPr lang="de-DE" sz="2000" dirty="0">
                          <a:effectLst/>
                        </a:rPr>
                        <a:t>471</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388</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1.391</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1.290</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33,9 %</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6195" marR="36195" algn="ctr">
                        <a:spcBef>
                          <a:spcPts val="600"/>
                        </a:spcBef>
                        <a:spcAft>
                          <a:spcPts val="200"/>
                        </a:spcAft>
                        <a:buNone/>
                      </a:pPr>
                      <a:r>
                        <a:rPr lang="de-DE" sz="2000" dirty="0">
                          <a:effectLst/>
                        </a:rPr>
                        <a:t>30,1 %</a:t>
                      </a:r>
                      <a:endParaRPr lang="de-DE"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720678414"/>
                  </a:ext>
                </a:extLst>
              </a:tr>
            </a:tbl>
          </a:graphicData>
        </a:graphic>
      </p:graphicFrame>
      <p:sp>
        <p:nvSpPr>
          <p:cNvPr id="3" name="Textplatzhalter 3">
            <a:extLst>
              <a:ext uri="{FF2B5EF4-FFF2-40B4-BE49-F238E27FC236}">
                <a16:creationId xmlns:a16="http://schemas.microsoft.com/office/drawing/2014/main" id="{7B3259B3-E571-2204-BE1C-F1CBB2BD4276}"/>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Tree>
    <p:extLst>
      <p:ext uri="{BB962C8B-B14F-4D97-AF65-F5344CB8AC3E}">
        <p14:creationId xmlns:p14="http://schemas.microsoft.com/office/powerpoint/2010/main" val="27022029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44270-57FA-D450-8EBD-DAA50803FED0}"/>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D19FD568-A6C1-298A-21E8-49CA76EE7A99}"/>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Arbeitszufriedenheit hat sich verbessert</a:t>
            </a:r>
            <a:endParaRPr sz="2800" dirty="0"/>
          </a:p>
        </p:txBody>
      </p:sp>
      <p:sp>
        <p:nvSpPr>
          <p:cNvPr id="3" name="Rechteck 2">
            <a:extLst>
              <a:ext uri="{FF2B5EF4-FFF2-40B4-BE49-F238E27FC236}">
                <a16:creationId xmlns:a16="http://schemas.microsoft.com/office/drawing/2014/main" id="{F918BCAC-6EAD-A779-4CD3-CD55FE6F4A2B}"/>
              </a:ext>
            </a:extLst>
          </p:cNvPr>
          <p:cNvSpPr/>
          <p:nvPr/>
        </p:nvSpPr>
        <p:spPr bwMode="auto">
          <a:xfrm>
            <a:off x="9584556" y="5265204"/>
            <a:ext cx="2232248" cy="1224136"/>
          </a:xfrm>
          <a:prstGeom prst="rect">
            <a:avLst/>
          </a:prstGeom>
          <a:solidFill>
            <a:srgbClr val="C65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QN der Mitarbeitenden hat keinen Einfluss auf die Ergebnisse</a:t>
            </a:r>
          </a:p>
        </p:txBody>
      </p:sp>
      <p:sp>
        <p:nvSpPr>
          <p:cNvPr id="2" name="Textplatzhalter 3">
            <a:extLst>
              <a:ext uri="{FF2B5EF4-FFF2-40B4-BE49-F238E27FC236}">
                <a16:creationId xmlns:a16="http://schemas.microsoft.com/office/drawing/2014/main" id="{6AB12ABA-18A1-EB9A-B6C3-ED1AF0BC36A7}"/>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5" name="Textplatzhalter 3">
            <a:extLst>
              <a:ext uri="{FF2B5EF4-FFF2-40B4-BE49-F238E27FC236}">
                <a16:creationId xmlns:a16="http://schemas.microsoft.com/office/drawing/2014/main" id="{47CC2400-43BD-F5AA-6B90-C30061223361}"/>
              </a:ext>
            </a:extLst>
          </p:cNvPr>
          <p:cNvSpPr/>
          <p:nvPr/>
        </p:nvSpPr>
        <p:spPr bwMode="auto">
          <a:xfrm>
            <a:off x="2279576" y="2420888"/>
            <a:ext cx="9793088" cy="4176464"/>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Bef>
                <a:spcPct val="20000"/>
              </a:spcBef>
              <a:buNone/>
            </a:pPr>
            <a:r>
              <a:rPr lang="de-DE" sz="2000" dirty="0"/>
              <a:t>EXQ</a:t>
            </a:r>
          </a:p>
          <a:p>
            <a:pPr marL="0" indent="0">
              <a:spcBef>
                <a:spcPct val="20000"/>
              </a:spcBef>
              <a:buNone/>
            </a:pPr>
            <a:r>
              <a:rPr lang="de-DE" sz="2000" dirty="0"/>
              <a:t>Der Score zur Arbeitszufriedenheit und zum organisationalen </a:t>
            </a:r>
            <a:r>
              <a:rPr lang="de-DE" sz="2000" dirty="0" err="1"/>
              <a:t>Commitment</a:t>
            </a:r>
            <a:r>
              <a:rPr lang="de-DE" sz="2000" dirty="0"/>
              <a:t> haben sich im Fokuswohnbereich zwar verbessert, aber nicht signifikant.</a:t>
            </a:r>
          </a:p>
          <a:p>
            <a:pPr>
              <a:spcBef>
                <a:spcPct val="20000"/>
              </a:spcBef>
            </a:pPr>
            <a:endParaRPr lang="de-DE" sz="2000" dirty="0"/>
          </a:p>
          <a:p>
            <a:pPr marL="0" indent="0">
              <a:spcBef>
                <a:spcPct val="20000"/>
              </a:spcBef>
              <a:buNone/>
            </a:pPr>
            <a:r>
              <a:rPr lang="de-DE" sz="2000" dirty="0" err="1"/>
              <a:t>StressBarometer</a:t>
            </a:r>
            <a:endParaRPr lang="de-DE" sz="2000" dirty="0"/>
          </a:p>
          <a:p>
            <a:pPr marL="0" indent="0">
              <a:spcBef>
                <a:spcPct val="20000"/>
              </a:spcBef>
              <a:buNone/>
            </a:pPr>
            <a:r>
              <a:rPr lang="de-DE" sz="2000" dirty="0"/>
              <a:t>Signifikante Verbesserungen im Fokuswohnbereich (Vergleich t</a:t>
            </a:r>
            <a:r>
              <a:rPr lang="de-DE" sz="2000" baseline="-25000" dirty="0"/>
              <a:t>0</a:t>
            </a:r>
            <a:r>
              <a:rPr lang="de-DE" sz="2000" dirty="0"/>
              <a:t> und t</a:t>
            </a:r>
            <a:r>
              <a:rPr lang="de-DE" sz="2000" baseline="-25000" dirty="0"/>
              <a:t>1</a:t>
            </a:r>
            <a:r>
              <a:rPr lang="de-DE" sz="2000" dirty="0"/>
              <a:t>): </a:t>
            </a:r>
          </a:p>
          <a:p>
            <a:pPr marL="0" indent="0">
              <a:spcBef>
                <a:spcPct val="20000"/>
              </a:spcBef>
              <a:buNone/>
            </a:pPr>
            <a:r>
              <a:rPr lang="de-DE" sz="2000" dirty="0"/>
              <a:t>-   Überstunden und Einspringen</a:t>
            </a:r>
          </a:p>
          <a:p>
            <a:pPr marL="342900" indent="-342900">
              <a:spcBef>
                <a:spcPct val="20000"/>
              </a:spcBef>
              <a:buFontTx/>
              <a:buChar char="-"/>
            </a:pPr>
            <a:r>
              <a:rPr lang="de-DE" sz="2000" dirty="0"/>
              <a:t>Zeitdruck</a:t>
            </a:r>
          </a:p>
          <a:p>
            <a:pPr marL="342900" indent="-342900">
              <a:spcBef>
                <a:spcPct val="20000"/>
              </a:spcBef>
              <a:buFontTx/>
              <a:buChar char="-"/>
            </a:pPr>
            <a:r>
              <a:rPr lang="de-DE" sz="2000" dirty="0"/>
              <a:t>Unterstützung durch Kolleginnen und Kollegen</a:t>
            </a:r>
          </a:p>
          <a:p>
            <a:pPr marL="342900" indent="-342900">
              <a:spcBef>
                <a:spcPct val="20000"/>
              </a:spcBef>
              <a:buFontTx/>
              <a:buChar char="-"/>
            </a:pPr>
            <a:r>
              <a:rPr lang="de-DE" sz="2000" dirty="0"/>
              <a:t>Konflikte zwischen Kolleginnen und Kollegen</a:t>
            </a:r>
          </a:p>
        </p:txBody>
      </p:sp>
    </p:spTree>
    <p:extLst>
      <p:ext uri="{BB962C8B-B14F-4D97-AF65-F5344CB8AC3E}">
        <p14:creationId xmlns:p14="http://schemas.microsoft.com/office/powerpoint/2010/main" val="16794420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FF4B58-21DF-426A-49A2-05035E6171CE}"/>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24FC253C-7F5F-DE58-2BD4-E079F3E845B9}"/>
              </a:ext>
            </a:extLst>
          </p:cNvPr>
          <p:cNvSpPr>
            <a:spLocks/>
          </p:cNvSpPr>
          <p:nvPr/>
        </p:nvSpPr>
        <p:spPr bwMode="gray">
          <a:xfrm>
            <a:off x="2351584" y="1695194"/>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Arbeitszufriedenheit hat sich verbessert</a:t>
            </a:r>
            <a:endParaRPr sz="2800" dirty="0"/>
          </a:p>
        </p:txBody>
      </p:sp>
      <p:sp>
        <p:nvSpPr>
          <p:cNvPr id="14" name="Textplatzhalter 3">
            <a:extLst>
              <a:ext uri="{FF2B5EF4-FFF2-40B4-BE49-F238E27FC236}">
                <a16:creationId xmlns:a16="http://schemas.microsoft.com/office/drawing/2014/main" id="{99DF866F-648E-9F65-A433-91A90A671727}"/>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pic>
        <p:nvPicPr>
          <p:cNvPr id="2" name="Image11" descr="Ein Bild, das Text, Screenshot, Rechteck, Zahl enthält.&#10;&#10;KI-generierte Inhalte können fehlerhaft sein.">
            <a:extLst>
              <a:ext uri="{FF2B5EF4-FFF2-40B4-BE49-F238E27FC236}">
                <a16:creationId xmlns:a16="http://schemas.microsoft.com/office/drawing/2014/main" id="{2E60EA70-A4DF-62FC-EC5E-8DC10C415513}"/>
              </a:ext>
            </a:extLst>
          </p:cNvPr>
          <p:cNvPicPr>
            <a:picLocks noChangeAspect="1"/>
          </p:cNvPicPr>
          <p:nvPr/>
        </p:nvPicPr>
        <p:blipFill>
          <a:blip r:embed="rId3"/>
          <a:stretch>
            <a:fillRect/>
          </a:stretch>
        </p:blipFill>
        <p:spPr bwMode="auto">
          <a:xfrm>
            <a:off x="1559496" y="2421350"/>
            <a:ext cx="5184576" cy="2468845"/>
          </a:xfrm>
          <a:prstGeom prst="rect">
            <a:avLst/>
          </a:prstGeom>
          <a:noFill/>
        </p:spPr>
      </p:pic>
      <p:pic>
        <p:nvPicPr>
          <p:cNvPr id="4" name="Image13" descr="Ein Bild, das Text, Screenshot, Rechteck, Zahl enthält.&#10;&#10;KI-generierte Inhalte können fehlerhaft sein.">
            <a:extLst>
              <a:ext uri="{FF2B5EF4-FFF2-40B4-BE49-F238E27FC236}">
                <a16:creationId xmlns:a16="http://schemas.microsoft.com/office/drawing/2014/main" id="{33F36252-BAD2-388F-199A-38E3AAB1120D}"/>
              </a:ext>
            </a:extLst>
          </p:cNvPr>
          <p:cNvPicPr>
            <a:picLocks noChangeAspect="1"/>
          </p:cNvPicPr>
          <p:nvPr/>
        </p:nvPicPr>
        <p:blipFill>
          <a:blip r:embed="rId4"/>
          <a:stretch>
            <a:fillRect/>
          </a:stretch>
        </p:blipFill>
        <p:spPr bwMode="auto">
          <a:xfrm>
            <a:off x="6225544" y="4142788"/>
            <a:ext cx="5415152" cy="2578047"/>
          </a:xfrm>
          <a:prstGeom prst="rect">
            <a:avLst/>
          </a:prstGeom>
          <a:noFill/>
        </p:spPr>
      </p:pic>
      <p:sp>
        <p:nvSpPr>
          <p:cNvPr id="5" name="Rechteck 4">
            <a:extLst>
              <a:ext uri="{FF2B5EF4-FFF2-40B4-BE49-F238E27FC236}">
                <a16:creationId xmlns:a16="http://schemas.microsoft.com/office/drawing/2014/main" id="{AF8554F9-C9F7-C03D-8EAA-F7671940EC47}"/>
              </a:ext>
            </a:extLst>
          </p:cNvPr>
          <p:cNvSpPr/>
          <p:nvPr/>
        </p:nvSpPr>
        <p:spPr bwMode="auto">
          <a:xfrm>
            <a:off x="6852084" y="2420888"/>
            <a:ext cx="4968552" cy="10018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20000"/>
              </a:spcBef>
            </a:pPr>
            <a:r>
              <a:rPr lang="de-DE" dirty="0">
                <a:solidFill>
                  <a:schemeClr val="tx1"/>
                </a:solidFill>
              </a:rPr>
              <a:t>Meine tatsächliche Arbeitszeit beträgt häufig mehr als die vereinbarte Arbeitszeit z. B. durch häufiges Einspringen.</a:t>
            </a:r>
          </a:p>
        </p:txBody>
      </p:sp>
      <p:sp>
        <p:nvSpPr>
          <p:cNvPr id="6" name="Rechteck 5">
            <a:extLst>
              <a:ext uri="{FF2B5EF4-FFF2-40B4-BE49-F238E27FC236}">
                <a16:creationId xmlns:a16="http://schemas.microsoft.com/office/drawing/2014/main" id="{4AEFA58E-4AEF-8C24-6BB4-AE01444511E0}"/>
              </a:ext>
            </a:extLst>
          </p:cNvPr>
          <p:cNvSpPr/>
          <p:nvPr/>
        </p:nvSpPr>
        <p:spPr bwMode="auto">
          <a:xfrm>
            <a:off x="2927648" y="5860129"/>
            <a:ext cx="3641368" cy="67595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20000"/>
              </a:spcBef>
            </a:pPr>
            <a:r>
              <a:rPr lang="de-DE" dirty="0">
                <a:solidFill>
                  <a:schemeClr val="tx1"/>
                </a:solidFill>
              </a:rPr>
              <a:t>Ich stehe häufig unter Zeitdruck.</a:t>
            </a:r>
          </a:p>
        </p:txBody>
      </p:sp>
      <p:sp>
        <p:nvSpPr>
          <p:cNvPr id="3" name="Textplatzhalter 3">
            <a:extLst>
              <a:ext uri="{FF2B5EF4-FFF2-40B4-BE49-F238E27FC236}">
                <a16:creationId xmlns:a16="http://schemas.microsoft.com/office/drawing/2014/main" id="{FD254815-3004-DD19-76C8-C8255B2BAF6B}"/>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Tree>
    <p:extLst>
      <p:ext uri="{BB962C8B-B14F-4D97-AF65-F5344CB8AC3E}">
        <p14:creationId xmlns:p14="http://schemas.microsoft.com/office/powerpoint/2010/main" val="11965591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AA337A-8299-6F0F-B862-78EFC14C77A0}"/>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57F6F691-3235-C8E5-BD3E-E6DDFAE87587}"/>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Arbeitszufriedenheit hat sich verbessert</a:t>
            </a:r>
            <a:endParaRPr sz="2800" dirty="0"/>
          </a:p>
        </p:txBody>
      </p:sp>
      <p:sp>
        <p:nvSpPr>
          <p:cNvPr id="14" name="Textplatzhalter 3">
            <a:extLst>
              <a:ext uri="{FF2B5EF4-FFF2-40B4-BE49-F238E27FC236}">
                <a16:creationId xmlns:a16="http://schemas.microsoft.com/office/drawing/2014/main" id="{BBCC8642-694B-7086-7414-C7D569A46EA6}"/>
              </a:ext>
            </a:extLst>
          </p:cNvPr>
          <p:cNvSpPr>
            <a:spLocks/>
          </p:cNvSpPr>
          <p:nvPr/>
        </p:nvSpPr>
        <p:spPr bwMode="auto">
          <a:xfrm>
            <a:off x="2375984" y="2492896"/>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2" name="Rechteck 1">
            <a:extLst>
              <a:ext uri="{FF2B5EF4-FFF2-40B4-BE49-F238E27FC236}">
                <a16:creationId xmlns:a16="http://schemas.microsoft.com/office/drawing/2014/main" id="{3E233879-BE0F-B1C0-A3BD-8052700DC022}"/>
              </a:ext>
            </a:extLst>
          </p:cNvPr>
          <p:cNvSpPr/>
          <p:nvPr/>
        </p:nvSpPr>
        <p:spPr bwMode="auto">
          <a:xfrm>
            <a:off x="9768407" y="5157192"/>
            <a:ext cx="2160241" cy="1224136"/>
          </a:xfrm>
          <a:prstGeom prst="rect">
            <a:avLst/>
          </a:prstGeom>
          <a:solidFill>
            <a:srgbClr val="C65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QN der Mitarbeitenden hat keinen Einfluss auf die Ergebnisse</a:t>
            </a:r>
          </a:p>
        </p:txBody>
      </p:sp>
      <p:sp>
        <p:nvSpPr>
          <p:cNvPr id="3" name="Textplatzhalter 3">
            <a:extLst>
              <a:ext uri="{FF2B5EF4-FFF2-40B4-BE49-F238E27FC236}">
                <a16:creationId xmlns:a16="http://schemas.microsoft.com/office/drawing/2014/main" id="{3F49BA30-885A-8EBE-1403-886064A686D3}"/>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4" name="Textplatzhalter 3">
            <a:extLst>
              <a:ext uri="{FF2B5EF4-FFF2-40B4-BE49-F238E27FC236}">
                <a16:creationId xmlns:a16="http://schemas.microsoft.com/office/drawing/2014/main" id="{DB505D66-6AEA-1F51-AB17-785E79D9B064}"/>
              </a:ext>
            </a:extLst>
          </p:cNvPr>
          <p:cNvSpPr/>
          <p:nvPr/>
        </p:nvSpPr>
        <p:spPr bwMode="auto">
          <a:xfrm>
            <a:off x="2279576" y="2420888"/>
            <a:ext cx="9793088" cy="3384376"/>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Bef>
                <a:spcPct val="20000"/>
              </a:spcBef>
              <a:buNone/>
            </a:pPr>
            <a:r>
              <a:rPr lang="de-DE" dirty="0"/>
              <a:t>Direkte Veränderungsmessung </a:t>
            </a:r>
            <a:br>
              <a:rPr lang="de-DE" dirty="0"/>
            </a:br>
            <a:r>
              <a:rPr lang="de-DE" dirty="0"/>
              <a:t>Fokuswohnbereich signifikant besser als Nicht-Fokuswohnbereich (Unterschied zu t</a:t>
            </a:r>
            <a:r>
              <a:rPr lang="de-DE" baseline="-25000" dirty="0"/>
              <a:t>1</a:t>
            </a:r>
            <a:r>
              <a:rPr lang="de-DE" dirty="0"/>
              <a:t>): </a:t>
            </a:r>
          </a:p>
          <a:p>
            <a:pPr marL="342900" indent="-342900">
              <a:spcBef>
                <a:spcPct val="20000"/>
              </a:spcBef>
              <a:buFontTx/>
              <a:buChar char="-"/>
            </a:pPr>
            <a:r>
              <a:rPr lang="de-DE" dirty="0"/>
              <a:t>Die Abstimmung im Team hat sich…</a:t>
            </a:r>
          </a:p>
          <a:p>
            <a:pPr marL="342900" indent="-342900">
              <a:spcBef>
                <a:spcPct val="20000"/>
              </a:spcBef>
              <a:buFontTx/>
              <a:buChar char="-"/>
            </a:pPr>
            <a:r>
              <a:rPr lang="de-DE" dirty="0"/>
              <a:t>Die Arbeitsbedingungen (z.B. Zeit für Pausen, rückenschonendes Arbeiten) haben sich… </a:t>
            </a:r>
          </a:p>
          <a:p>
            <a:pPr marL="342900" indent="-342900">
              <a:spcBef>
                <a:spcPct val="20000"/>
              </a:spcBef>
              <a:buFontTx/>
              <a:buChar char="-"/>
            </a:pPr>
            <a:r>
              <a:rPr lang="de-DE" dirty="0"/>
              <a:t>Die Arbeitszufriedenheit im gesamten Team hat sich…</a:t>
            </a:r>
          </a:p>
          <a:p>
            <a:pPr marL="342900" indent="-342900">
              <a:spcBef>
                <a:spcPct val="20000"/>
              </a:spcBef>
              <a:buFontTx/>
              <a:buChar char="-"/>
            </a:pPr>
            <a:r>
              <a:rPr lang="de-DE" dirty="0"/>
              <a:t>Die Qualität der Versorgung der Bewohnenden hat sich…</a:t>
            </a:r>
          </a:p>
          <a:p>
            <a:pPr marL="342900" indent="-342900">
              <a:spcBef>
                <a:spcPct val="20000"/>
              </a:spcBef>
              <a:buFontTx/>
              <a:buChar char="-"/>
            </a:pPr>
            <a:r>
              <a:rPr lang="de-DE" dirty="0"/>
              <a:t>Die Sicherheit in meinen Tätigkeiten hat sich…</a:t>
            </a:r>
          </a:p>
          <a:p>
            <a:pPr marL="342900" indent="-342900">
              <a:spcBef>
                <a:spcPct val="20000"/>
              </a:spcBef>
              <a:buFontTx/>
              <a:buChar char="-"/>
            </a:pPr>
            <a:r>
              <a:rPr lang="de-DE" dirty="0"/>
              <a:t>Die Zusammenarbeit im Team hat sich…</a:t>
            </a:r>
          </a:p>
          <a:p>
            <a:pPr marL="342900" indent="-342900">
              <a:spcBef>
                <a:spcPct val="20000"/>
              </a:spcBef>
              <a:buFontTx/>
              <a:buChar char="-"/>
            </a:pPr>
            <a:r>
              <a:rPr lang="de-DE" dirty="0"/>
              <a:t>In den letzten Monaten haben sich die Arbeitsabläufe… </a:t>
            </a:r>
          </a:p>
          <a:p>
            <a:pPr marL="342900" indent="-342900">
              <a:spcBef>
                <a:spcPct val="20000"/>
              </a:spcBef>
              <a:buFontTx/>
              <a:buChar char="-"/>
            </a:pPr>
            <a:r>
              <a:rPr lang="de-DE" dirty="0"/>
              <a:t>Meine Arbeitszufriedenheit hat sich insgesamt… </a:t>
            </a:r>
          </a:p>
        </p:txBody>
      </p:sp>
    </p:spTree>
    <p:extLst>
      <p:ext uri="{BB962C8B-B14F-4D97-AF65-F5344CB8AC3E}">
        <p14:creationId xmlns:p14="http://schemas.microsoft.com/office/powerpoint/2010/main" val="2007586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6A4855FC-7182-D2B4-2727-B9C7F0378BB8}"/>
              </a:ext>
            </a:extLst>
          </p:cNvPr>
          <p:cNvSpPr/>
          <p:nvPr/>
        </p:nvSpPr>
        <p:spPr bwMode="auto">
          <a:xfrm>
            <a:off x="2279576" y="2060848"/>
            <a:ext cx="9912424" cy="5112569"/>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Das GVWG hat eine </a:t>
            </a:r>
            <a:r>
              <a:rPr lang="de-DE" sz="2400" dirty="0">
                <a:solidFill>
                  <a:srgbClr val="C65913"/>
                </a:solidFill>
              </a:rPr>
              <a:t>Mehrpersonalisierung</a:t>
            </a:r>
            <a:r>
              <a:rPr lang="de-DE" sz="2400" dirty="0"/>
              <a:t> von bis zu 45.000 VK gegenüber dem Status quo ante ermöglicht. Eine Erhöhung der Personalobergrenzen wird geprüft werden.</a:t>
            </a:r>
          </a:p>
          <a:p>
            <a:pPr lvl="1">
              <a:lnSpc>
                <a:spcPct val="100000"/>
              </a:lnSpc>
              <a:spcBef>
                <a:spcPts val="1800"/>
              </a:spcBef>
              <a:buFont typeface="Arial" panose="020B0604020202020204" pitchFamily="34" charset="0"/>
              <a:buChar char="•"/>
              <a:defRPr/>
            </a:pPr>
            <a:r>
              <a:rPr lang="de-DE" sz="2400" dirty="0"/>
              <a:t>§ 113c Abs. 1 SGB XI greift die Dreiteilung in Fachkräfte, Assistenzkräfte und Hilfskräfte auf und gibt Vorgaben für den </a:t>
            </a:r>
            <a:r>
              <a:rPr lang="de-DE" sz="2400" dirty="0">
                <a:solidFill>
                  <a:srgbClr val="C65913"/>
                </a:solidFill>
              </a:rPr>
              <a:t>Personalmix</a:t>
            </a:r>
            <a:r>
              <a:rPr lang="de-DE" sz="2400" dirty="0"/>
              <a:t>.</a:t>
            </a:r>
            <a:endParaRPr lang="de-DE" sz="2400" dirty="0">
              <a:sym typeface="Wingdings" panose="05000000000000000000" pitchFamily="2" charset="2"/>
            </a:endParaRPr>
          </a:p>
          <a:p>
            <a:pPr lvl="1">
              <a:lnSpc>
                <a:spcPct val="100000"/>
              </a:lnSpc>
              <a:spcBef>
                <a:spcPts val="1800"/>
              </a:spcBef>
              <a:buFont typeface="Arial" panose="020B0604020202020204" pitchFamily="34" charset="0"/>
              <a:buChar char="•"/>
              <a:defRPr/>
            </a:pPr>
            <a:r>
              <a:rPr lang="de-DE" sz="2400" dirty="0"/>
              <a:t>Die Notwendigkeit der </a:t>
            </a:r>
            <a:r>
              <a:rPr lang="de-DE" sz="2400" dirty="0">
                <a:solidFill>
                  <a:srgbClr val="C65913"/>
                </a:solidFill>
              </a:rPr>
              <a:t>Personal- und Organisationsentwicklung</a:t>
            </a:r>
            <a:r>
              <a:rPr lang="de-DE" sz="2400" dirty="0"/>
              <a:t> wurde vom Gesetzgeber bestätigt, seine Umsetzung allerdings den Einrichtungsträgern überantwortet. </a:t>
            </a:r>
          </a:p>
          <a:p>
            <a:pPr marL="0" indent="0">
              <a:buNone/>
              <a:defRPr/>
            </a:pPr>
            <a:endParaRPr lang="de-DE" sz="2400" dirty="0"/>
          </a:p>
        </p:txBody>
      </p:sp>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1. Hintergrund: Gesetzliche Umsetzung</a:t>
            </a:r>
          </a:p>
          <a:p>
            <a:pPr marL="0" indent="0">
              <a:buNone/>
              <a:defRPr/>
            </a:pPr>
            <a:endParaRPr lang="de-DE" sz="2400" dirty="0"/>
          </a:p>
        </p:txBody>
      </p:sp>
    </p:spTree>
    <p:extLst>
      <p:ext uri="{BB962C8B-B14F-4D97-AF65-F5344CB8AC3E}">
        <p14:creationId xmlns:p14="http://schemas.microsoft.com/office/powerpoint/2010/main" val="31861954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77D17-63CE-EF96-E70E-BB29907417A0}"/>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1CBD5F40-0585-4418-7645-1BEF1098A30B}"/>
              </a:ext>
            </a:extLst>
          </p:cNvPr>
          <p:cNvSpPr>
            <a:spLocks/>
          </p:cNvSpPr>
          <p:nvPr/>
        </p:nvSpPr>
        <p:spPr bwMode="gray">
          <a:xfrm>
            <a:off x="2351584" y="1686394"/>
            <a:ext cx="9465642" cy="590478"/>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Schattenbefragung</a:t>
            </a:r>
            <a:endParaRPr sz="2800" dirty="0"/>
          </a:p>
        </p:txBody>
      </p:sp>
      <p:sp>
        <p:nvSpPr>
          <p:cNvPr id="14" name="Textplatzhalter 3">
            <a:extLst>
              <a:ext uri="{FF2B5EF4-FFF2-40B4-BE49-F238E27FC236}">
                <a16:creationId xmlns:a16="http://schemas.microsoft.com/office/drawing/2014/main" id="{CFBD4183-B1AF-6A4B-EC14-BDC9D6462B27}"/>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15" name="Rechteck 14">
            <a:extLst>
              <a:ext uri="{FF2B5EF4-FFF2-40B4-BE49-F238E27FC236}">
                <a16:creationId xmlns:a16="http://schemas.microsoft.com/office/drawing/2014/main" id="{835A155F-A11C-CF06-41B2-9090C6097A50}"/>
              </a:ext>
            </a:extLst>
          </p:cNvPr>
          <p:cNvSpPr/>
          <p:nvPr/>
        </p:nvSpPr>
        <p:spPr bwMode="auto">
          <a:xfrm>
            <a:off x="2351584" y="2492896"/>
            <a:ext cx="8680374" cy="18441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0"/>
            <a:r>
              <a:rPr lang="de-DE" dirty="0">
                <a:solidFill>
                  <a:schemeClr val="tx1"/>
                </a:solidFill>
              </a:rPr>
              <a:t>Selbstentwickeltes Instrument mit dem Fokus auf:</a:t>
            </a:r>
          </a:p>
          <a:p>
            <a:pPr marL="2182950" lvl="1" indent="-285750">
              <a:buFont typeface="Wingdings" panose="05000000000000000000" pitchFamily="2" charset="2"/>
              <a:buChar char="v"/>
            </a:pPr>
            <a:r>
              <a:rPr lang="de-DE" dirty="0">
                <a:solidFill>
                  <a:schemeClr val="tx1"/>
                </a:solidFill>
              </a:rPr>
              <a:t>Kommunikation und Zusammenarbeit</a:t>
            </a:r>
          </a:p>
          <a:p>
            <a:pPr marL="2182950" lvl="1" indent="-285750">
              <a:buFont typeface="Wingdings" panose="05000000000000000000" pitchFamily="2" charset="2"/>
              <a:buChar char="v"/>
            </a:pPr>
            <a:r>
              <a:rPr lang="de-DE" dirty="0">
                <a:solidFill>
                  <a:schemeClr val="tx1"/>
                </a:solidFill>
              </a:rPr>
              <a:t>Umgang mit den Bewohnenden  </a:t>
            </a:r>
          </a:p>
          <a:p>
            <a:pPr marL="2182950" lvl="1" indent="-285750">
              <a:buFont typeface="Wingdings" panose="05000000000000000000" pitchFamily="2" charset="2"/>
              <a:buChar char="v"/>
            </a:pPr>
            <a:r>
              <a:rPr lang="de-DE" dirty="0">
                <a:solidFill>
                  <a:schemeClr val="tx1"/>
                </a:solidFill>
              </a:rPr>
              <a:t>Betreuungsqualität </a:t>
            </a:r>
          </a:p>
          <a:p>
            <a:pPr marL="2182950" lvl="1" indent="-285750">
              <a:buFont typeface="Wingdings" panose="05000000000000000000" pitchFamily="2" charset="2"/>
              <a:buChar char="v"/>
            </a:pPr>
            <a:r>
              <a:rPr lang="de-DE" dirty="0">
                <a:solidFill>
                  <a:schemeClr val="tx1"/>
                </a:solidFill>
              </a:rPr>
              <a:t>Organisation des Wohnbereichs </a:t>
            </a:r>
          </a:p>
        </p:txBody>
      </p:sp>
      <p:sp>
        <p:nvSpPr>
          <p:cNvPr id="18" name="Rechteck 17">
            <a:extLst>
              <a:ext uri="{FF2B5EF4-FFF2-40B4-BE49-F238E27FC236}">
                <a16:creationId xmlns:a16="http://schemas.microsoft.com/office/drawing/2014/main" id="{EAC292F1-68C1-0D55-77E9-69F21A22B8C1}"/>
              </a:ext>
            </a:extLst>
          </p:cNvPr>
          <p:cNvSpPr/>
          <p:nvPr/>
        </p:nvSpPr>
        <p:spPr bwMode="auto">
          <a:xfrm>
            <a:off x="2351584" y="4656822"/>
            <a:ext cx="8680374" cy="14893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0"/>
            <a:r>
              <a:rPr lang="de-DE" dirty="0">
                <a:solidFill>
                  <a:schemeClr val="tx1"/>
                </a:solidFill>
              </a:rPr>
              <a:t>Nur in den Interventionseinrichtungen </a:t>
            </a:r>
          </a:p>
          <a:p>
            <a:pPr marL="1440000"/>
            <a:r>
              <a:rPr lang="de-DE" dirty="0">
                <a:solidFill>
                  <a:schemeClr val="tx1"/>
                </a:solidFill>
              </a:rPr>
              <a:t>Direkt im Anschluss an die abgeschlossene Beschattung eines Wohnbereichs</a:t>
            </a:r>
          </a:p>
        </p:txBody>
      </p:sp>
      <p:pic>
        <p:nvPicPr>
          <p:cNvPr id="2" name="Grafik 1">
            <a:extLst>
              <a:ext uri="{FF2B5EF4-FFF2-40B4-BE49-F238E27FC236}">
                <a16:creationId xmlns:a16="http://schemas.microsoft.com/office/drawing/2014/main" id="{C2F8EAD6-79ED-C248-C7DD-C9C4F7588A11}"/>
              </a:ext>
            </a:extLst>
          </p:cNvPr>
          <p:cNvPicPr>
            <a:picLocks noChangeAspect="1"/>
          </p:cNvPicPr>
          <p:nvPr/>
        </p:nvPicPr>
        <p:blipFill>
          <a:blip r:embed="rId3"/>
          <a:stretch>
            <a:fillRect/>
          </a:stretch>
        </p:blipFill>
        <p:spPr>
          <a:xfrm>
            <a:off x="2658794" y="4878192"/>
            <a:ext cx="969348" cy="969348"/>
          </a:xfrm>
          <a:prstGeom prst="rect">
            <a:avLst/>
          </a:prstGeom>
        </p:spPr>
      </p:pic>
      <p:pic>
        <p:nvPicPr>
          <p:cNvPr id="3" name="Grafik 2" descr="Computer mit einfarbiger Füllung">
            <a:extLst>
              <a:ext uri="{FF2B5EF4-FFF2-40B4-BE49-F238E27FC236}">
                <a16:creationId xmlns:a16="http://schemas.microsoft.com/office/drawing/2014/main" id="{821DD0F5-1000-8B33-F2DC-BF7B6C98CE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79030" y="2812644"/>
            <a:ext cx="914400" cy="914400"/>
          </a:xfrm>
          <a:prstGeom prst="rect">
            <a:avLst/>
          </a:prstGeom>
        </p:spPr>
      </p:pic>
      <p:sp>
        <p:nvSpPr>
          <p:cNvPr id="4" name="Textplatzhalter 3">
            <a:extLst>
              <a:ext uri="{FF2B5EF4-FFF2-40B4-BE49-F238E27FC236}">
                <a16:creationId xmlns:a16="http://schemas.microsoft.com/office/drawing/2014/main" id="{132D97D7-7FC6-EAA1-2313-160B2C8A4761}"/>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Tree>
    <p:extLst>
      <p:ext uri="{BB962C8B-B14F-4D97-AF65-F5344CB8AC3E}">
        <p14:creationId xmlns:p14="http://schemas.microsoft.com/office/powerpoint/2010/main" val="9762367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F29947-DDDD-2E3F-D70E-E1130BF7B771}"/>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08276787-0967-50D3-C381-8AD6F0338466}"/>
              </a:ext>
            </a:extLst>
          </p:cNvPr>
          <p:cNvSpPr>
            <a:spLocks/>
          </p:cNvSpPr>
          <p:nvPr/>
        </p:nvSpPr>
        <p:spPr bwMode="gray">
          <a:xfrm>
            <a:off x="2351584" y="1700808"/>
            <a:ext cx="9465642" cy="977662"/>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Qualität der Pflege hat sich verbessert – </a:t>
            </a:r>
            <a:br>
              <a:rPr lang="de-DE" sz="2800" dirty="0"/>
            </a:br>
            <a:r>
              <a:rPr lang="de-DE" sz="2800" dirty="0"/>
              <a:t>Perspektive der Schatten (n=103 bzw. 105)</a:t>
            </a:r>
            <a:endParaRPr sz="2800" dirty="0"/>
          </a:p>
        </p:txBody>
      </p:sp>
      <p:sp>
        <p:nvSpPr>
          <p:cNvPr id="14" name="Textplatzhalter 3">
            <a:extLst>
              <a:ext uri="{FF2B5EF4-FFF2-40B4-BE49-F238E27FC236}">
                <a16:creationId xmlns:a16="http://schemas.microsoft.com/office/drawing/2014/main" id="{805018A5-0392-07AA-3812-B69B9256F0C7}"/>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sp>
        <p:nvSpPr>
          <p:cNvPr id="3" name="Textplatzhalter 3">
            <a:extLst>
              <a:ext uri="{FF2B5EF4-FFF2-40B4-BE49-F238E27FC236}">
                <a16:creationId xmlns:a16="http://schemas.microsoft.com/office/drawing/2014/main" id="{F60C7FFB-D7FE-BED2-9C39-EBFC822E9125}"/>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8" name="Textplatzhalter 3">
            <a:extLst>
              <a:ext uri="{FF2B5EF4-FFF2-40B4-BE49-F238E27FC236}">
                <a16:creationId xmlns:a16="http://schemas.microsoft.com/office/drawing/2014/main" id="{02993BAC-C0A2-382E-BF03-A2F43392A652}"/>
              </a:ext>
            </a:extLst>
          </p:cNvPr>
          <p:cNvSpPr/>
          <p:nvPr/>
        </p:nvSpPr>
        <p:spPr bwMode="auto">
          <a:xfrm>
            <a:off x="2279576" y="2420888"/>
            <a:ext cx="9793088" cy="424847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Bef>
                <a:spcPct val="20000"/>
              </a:spcBef>
              <a:spcAft>
                <a:spcPts val="600"/>
              </a:spcAft>
              <a:buNone/>
            </a:pPr>
            <a:endParaRPr lang="de-DE" sz="2000" b="1" dirty="0">
              <a:highlight>
                <a:srgbClr val="FFFF00"/>
              </a:highlight>
            </a:endParaRPr>
          </a:p>
          <a:p>
            <a:pPr marL="0" indent="0">
              <a:spcBef>
                <a:spcPct val="20000"/>
              </a:spcBef>
              <a:spcAft>
                <a:spcPts val="600"/>
              </a:spcAft>
              <a:buNone/>
            </a:pPr>
            <a:endParaRPr lang="de-DE" sz="2000" dirty="0">
              <a:highlight>
                <a:srgbClr val="FFFF00"/>
              </a:highlight>
            </a:endParaRPr>
          </a:p>
        </p:txBody>
      </p:sp>
      <p:graphicFrame>
        <p:nvGraphicFramePr>
          <p:cNvPr id="2" name="Tabelle 1">
            <a:extLst>
              <a:ext uri="{FF2B5EF4-FFF2-40B4-BE49-F238E27FC236}">
                <a16:creationId xmlns:a16="http://schemas.microsoft.com/office/drawing/2014/main" id="{CFF6008D-AC48-29EC-D46B-4747204FBC08}"/>
              </a:ext>
            </a:extLst>
          </p:cNvPr>
          <p:cNvGraphicFramePr>
            <a:graphicFrameLocks noGrp="1"/>
          </p:cNvGraphicFramePr>
          <p:nvPr/>
        </p:nvGraphicFramePr>
        <p:xfrm>
          <a:off x="2363441" y="2771587"/>
          <a:ext cx="9277175" cy="3368040"/>
        </p:xfrm>
        <a:graphic>
          <a:graphicData uri="http://schemas.openxmlformats.org/drawingml/2006/table">
            <a:tbl>
              <a:tblPr firstRow="1" bandRow="1">
                <a:tableStyleId>{68D230F3-CF80-4859-8CE7-A43EE81993B5}</a:tableStyleId>
              </a:tblPr>
              <a:tblGrid>
                <a:gridCol w="2940471">
                  <a:extLst>
                    <a:ext uri="{9D8B030D-6E8A-4147-A177-3AD203B41FA5}">
                      <a16:colId xmlns:a16="http://schemas.microsoft.com/office/drawing/2014/main" val="238339279"/>
                    </a:ext>
                  </a:extLst>
                </a:gridCol>
                <a:gridCol w="6336704">
                  <a:extLst>
                    <a:ext uri="{9D8B030D-6E8A-4147-A177-3AD203B41FA5}">
                      <a16:colId xmlns:a16="http://schemas.microsoft.com/office/drawing/2014/main" val="2268888034"/>
                    </a:ext>
                  </a:extLst>
                </a:gridCol>
              </a:tblGrid>
              <a:tr h="370840">
                <a:tc gridSpan="2">
                  <a:txBody>
                    <a:bodyPr/>
                    <a:lstStyle/>
                    <a:p>
                      <a:r>
                        <a:rPr lang="de-DE" dirty="0">
                          <a:solidFill>
                            <a:schemeClr val="bg1"/>
                          </a:solidFill>
                        </a:rPr>
                        <a:t>Übersicht über das von Schatten beobachtete Geschehen</a:t>
                      </a:r>
                    </a:p>
                  </a:txBody>
                  <a:tcPr>
                    <a:lnT w="12700" cap="flat" cmpd="sng" algn="ctr">
                      <a:solidFill>
                        <a:srgbClr val="BF9000"/>
                      </a:solidFill>
                      <a:prstDash val="solid"/>
                      <a:round/>
                      <a:headEnd type="none" w="med" len="med"/>
                      <a:tailEnd type="none" w="med" len="med"/>
                    </a:lnT>
                    <a:lnB w="12700" cap="flat" cmpd="sng" algn="ctr">
                      <a:solidFill>
                        <a:srgbClr val="BF9000"/>
                      </a:solidFill>
                      <a:prstDash val="solid"/>
                      <a:round/>
                      <a:headEnd type="none" w="med" len="med"/>
                      <a:tailEnd type="none" w="med" len="med"/>
                    </a:lnB>
                    <a:solidFill>
                      <a:srgbClr val="BF9000"/>
                    </a:solidFill>
                  </a:tcPr>
                </a:tc>
                <a:tc hMerge="1">
                  <a:txBody>
                    <a:bodyPr/>
                    <a:lstStyle/>
                    <a:p>
                      <a:endParaRPr lang="de-DE" dirty="0"/>
                    </a:p>
                  </a:txBody>
                  <a:tcPr/>
                </a:tc>
                <a:extLst>
                  <a:ext uri="{0D108BD9-81ED-4DB2-BD59-A6C34878D82A}">
                    <a16:rowId xmlns:a16="http://schemas.microsoft.com/office/drawing/2014/main" val="1435701460"/>
                  </a:ext>
                </a:extLst>
              </a:tr>
              <a:tr h="370840">
                <a:tc>
                  <a:txBody>
                    <a:bodyPr/>
                    <a:lstStyle/>
                    <a:p>
                      <a:r>
                        <a:rPr lang="de-DE" dirty="0"/>
                        <a:t>Kommunikation</a:t>
                      </a:r>
                    </a:p>
                  </a:txBody>
                  <a:tcPr>
                    <a:lnR w="12700" cap="flat" cmpd="sng" algn="ctr">
                      <a:solidFill>
                        <a:srgbClr val="BF9000"/>
                      </a:solidFill>
                      <a:prstDash val="solid"/>
                      <a:round/>
                      <a:headEnd type="none" w="med" len="med"/>
                      <a:tailEnd type="none" w="med" len="med"/>
                    </a:lnR>
                    <a:lnT w="12700" cap="flat" cmpd="sng" algn="ctr">
                      <a:solidFill>
                        <a:srgbClr val="BF9000"/>
                      </a:solidFill>
                      <a:prstDash val="solid"/>
                      <a:round/>
                      <a:headEnd type="none" w="med" len="med"/>
                      <a:tailEnd type="none" w="med" len="med"/>
                    </a:lnT>
                    <a:solidFill>
                      <a:srgbClr val="BF9000">
                        <a:alpha val="20000"/>
                      </a:srgbClr>
                    </a:solidFill>
                  </a:tcPr>
                </a:tc>
                <a:tc>
                  <a:txBody>
                    <a:bodyPr/>
                    <a:lstStyle/>
                    <a:p>
                      <a:r>
                        <a:rPr lang="de-DE" dirty="0"/>
                        <a:t>Verbesserungen, aber nicht signifikant.</a:t>
                      </a:r>
                    </a:p>
                  </a:txBody>
                  <a:tcPr>
                    <a:lnL w="12700" cap="flat" cmpd="sng" algn="ctr">
                      <a:solidFill>
                        <a:srgbClr val="BF9000"/>
                      </a:solidFill>
                      <a:prstDash val="solid"/>
                      <a:round/>
                      <a:headEnd type="none" w="med" len="med"/>
                      <a:tailEnd type="none" w="med" len="med"/>
                    </a:lnL>
                    <a:lnT w="12700" cap="flat" cmpd="sng" algn="ctr">
                      <a:solidFill>
                        <a:srgbClr val="BF9000"/>
                      </a:solidFill>
                      <a:prstDash val="solid"/>
                      <a:round/>
                      <a:headEnd type="none" w="med" len="med"/>
                      <a:tailEnd type="none" w="med" len="med"/>
                    </a:lnT>
                    <a:solidFill>
                      <a:srgbClr val="BF9000">
                        <a:alpha val="20000"/>
                      </a:srgbClr>
                    </a:solidFill>
                  </a:tcPr>
                </a:tc>
                <a:extLst>
                  <a:ext uri="{0D108BD9-81ED-4DB2-BD59-A6C34878D82A}">
                    <a16:rowId xmlns:a16="http://schemas.microsoft.com/office/drawing/2014/main" val="1351984787"/>
                  </a:ext>
                </a:extLst>
              </a:tr>
              <a:tr h="370840">
                <a:tc>
                  <a:txBody>
                    <a:bodyPr/>
                    <a:lstStyle/>
                    <a:p>
                      <a:r>
                        <a:rPr lang="de-DE" dirty="0"/>
                        <a:t>Umgang mit Bewohnenden</a:t>
                      </a:r>
                    </a:p>
                  </a:txBody>
                  <a:tcPr>
                    <a:lnR w="12700" cap="flat" cmpd="sng" algn="ctr">
                      <a:solidFill>
                        <a:srgbClr val="BF9000"/>
                      </a:solidFill>
                      <a:prstDash val="solid"/>
                      <a:round/>
                      <a:headEnd type="none" w="med" len="med"/>
                      <a:tailEnd type="none" w="med" len="med"/>
                    </a:lnR>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dirty="0"/>
                        <a:t>Verbesserungen, aber nicht signifikant.</a:t>
                      </a:r>
                    </a:p>
                  </a:txBody>
                  <a:tcPr>
                    <a:lnL w="12700" cap="flat" cmpd="sng" algn="ctr">
                      <a:solidFill>
                        <a:srgbClr val="BF9000"/>
                      </a:solidFill>
                      <a:prstDash val="solid"/>
                      <a:round/>
                      <a:headEnd type="none" w="med" len="med"/>
                      <a:tailEnd type="none" w="med" len="med"/>
                    </a:lnL>
                  </a:tcPr>
                </a:tc>
                <a:extLst>
                  <a:ext uri="{0D108BD9-81ED-4DB2-BD59-A6C34878D82A}">
                    <a16:rowId xmlns:a16="http://schemas.microsoft.com/office/drawing/2014/main" val="533491539"/>
                  </a:ext>
                </a:extLst>
              </a:tr>
              <a:tr h="370840">
                <a:tc>
                  <a:txBody>
                    <a:bodyPr/>
                    <a:lstStyle/>
                    <a:p>
                      <a:r>
                        <a:rPr lang="de-DE" dirty="0"/>
                        <a:t>Betreuungsqualität</a:t>
                      </a:r>
                    </a:p>
                  </a:txBody>
                  <a:tcPr>
                    <a:lnR w="12700" cap="flat" cmpd="sng" algn="ctr">
                      <a:solidFill>
                        <a:srgbClr val="BF9000"/>
                      </a:solidFill>
                      <a:prstDash val="solid"/>
                      <a:round/>
                      <a:headEnd type="none" w="med" len="med"/>
                      <a:tailEnd type="none" w="med" len="med"/>
                    </a:lnR>
                    <a:solidFill>
                      <a:srgbClr val="BF9000">
                        <a:alpha val="20000"/>
                      </a:srgbClr>
                    </a:solidFill>
                  </a:tcPr>
                </a:tc>
                <a:tc>
                  <a:txBody>
                    <a:bodyPr/>
                    <a:lstStyle/>
                    <a:p>
                      <a:pPr>
                        <a:spcAft>
                          <a:spcPts val="600"/>
                        </a:spcAft>
                      </a:pPr>
                      <a:r>
                        <a:rPr lang="de-DE" dirty="0"/>
                        <a:t>Signifikant häufiger </a:t>
                      </a:r>
                      <a:r>
                        <a:rPr lang="de-DE" u="sng" dirty="0"/>
                        <a:t>zugestimmt</a:t>
                      </a:r>
                      <a:r>
                        <a:rPr lang="de-DE" dirty="0"/>
                        <a:t>, dass…</a:t>
                      </a:r>
                    </a:p>
                    <a:p>
                      <a:pPr marL="285750" indent="-285750">
                        <a:buFont typeface="Wingdings" panose="05000000000000000000" pitchFamily="2" charset="2"/>
                        <a:buChar char="v"/>
                      </a:pPr>
                      <a:r>
                        <a:rPr lang="de-DE" dirty="0"/>
                        <a:t>Mitarbeitende genug Zeit für Bewohnende hatten.</a:t>
                      </a:r>
                    </a:p>
                  </a:txBody>
                  <a:tcPr>
                    <a:lnL w="12700" cap="flat" cmpd="sng" algn="ctr">
                      <a:solidFill>
                        <a:srgbClr val="BF9000"/>
                      </a:solidFill>
                      <a:prstDash val="solid"/>
                      <a:round/>
                      <a:headEnd type="none" w="med" len="med"/>
                      <a:tailEnd type="none" w="med" len="med"/>
                    </a:lnL>
                    <a:solidFill>
                      <a:srgbClr val="BF9000">
                        <a:alpha val="20000"/>
                      </a:srgbClr>
                    </a:solidFill>
                  </a:tcPr>
                </a:tc>
                <a:extLst>
                  <a:ext uri="{0D108BD9-81ED-4DB2-BD59-A6C34878D82A}">
                    <a16:rowId xmlns:a16="http://schemas.microsoft.com/office/drawing/2014/main" val="2910712288"/>
                  </a:ext>
                </a:extLst>
              </a:tr>
              <a:tr h="741680">
                <a:tc>
                  <a:txBody>
                    <a:bodyPr/>
                    <a:lstStyle/>
                    <a:p>
                      <a:r>
                        <a:rPr lang="de-DE" dirty="0"/>
                        <a:t>Organisation Wohnbereich</a:t>
                      </a:r>
                    </a:p>
                  </a:txBody>
                  <a:tcPr>
                    <a:lnR w="12700" cap="flat" cmpd="sng" algn="ctr">
                      <a:solidFill>
                        <a:srgbClr val="BF9000"/>
                      </a:solidFill>
                      <a:prstDash val="solid"/>
                      <a:round/>
                      <a:headEnd type="none" w="med" len="med"/>
                      <a:tailEnd type="none" w="med" len="med"/>
                    </a:lnR>
                    <a:lnB w="12700" cap="flat" cmpd="sng" algn="ctr">
                      <a:solidFill>
                        <a:srgbClr val="BF9000"/>
                      </a:solidFill>
                      <a:prstDash val="solid"/>
                      <a:round/>
                      <a:headEnd type="none" w="med" len="med"/>
                      <a:tailEnd type="none" w="med" len="med"/>
                    </a:lnB>
                  </a:tcPr>
                </a:tc>
                <a:tc>
                  <a:txBody>
                    <a:bodyPr/>
                    <a:lstStyle/>
                    <a:p>
                      <a:pPr marL="0" marR="0" lvl="0" indent="0" algn="l" defTabSz="914400" eaLnBrk="1" fontAlgn="auto" latinLnBrk="0" hangingPunct="1">
                        <a:lnSpc>
                          <a:spcPct val="100000"/>
                        </a:lnSpc>
                        <a:spcBef>
                          <a:spcPts val="0"/>
                        </a:spcBef>
                        <a:spcAft>
                          <a:spcPts val="600"/>
                        </a:spcAft>
                        <a:buClrTx/>
                        <a:buSzTx/>
                        <a:buFontTx/>
                        <a:buNone/>
                        <a:tabLst/>
                        <a:defRPr/>
                      </a:pPr>
                      <a:r>
                        <a:rPr lang="de-DE" dirty="0"/>
                        <a:t>Signifikant häufiger </a:t>
                      </a:r>
                      <a:r>
                        <a:rPr lang="de-DE" u="sng" dirty="0"/>
                        <a:t>nicht zugestimmt</a:t>
                      </a:r>
                      <a:r>
                        <a:rPr lang="de-DE" dirty="0"/>
                        <a:t>, dass…</a:t>
                      </a:r>
                    </a:p>
                    <a:p>
                      <a:pPr marL="285750" indent="-285750">
                        <a:buFont typeface="Wingdings" panose="05000000000000000000" pitchFamily="2" charset="2"/>
                        <a:buChar char="v"/>
                      </a:pPr>
                      <a:r>
                        <a:rPr lang="de-DE" dirty="0"/>
                        <a:t>Mitarbeitende zu viel Zeit für bewohnerferne Aufgaben erledigen.</a:t>
                      </a:r>
                    </a:p>
                    <a:p>
                      <a:pPr marL="285750" indent="-285750">
                        <a:buFont typeface="Wingdings" panose="05000000000000000000" pitchFamily="2" charset="2"/>
                        <a:buChar char="v"/>
                      </a:pPr>
                      <a:r>
                        <a:rPr lang="de-DE" dirty="0"/>
                        <a:t>Mitarbeitende häufig unter Zeitdruck stehen.</a:t>
                      </a:r>
                    </a:p>
                    <a:p>
                      <a:pPr marL="285750" indent="-285750">
                        <a:buFont typeface="Wingdings" panose="05000000000000000000" pitchFamily="2" charset="2"/>
                        <a:buChar char="v"/>
                      </a:pPr>
                      <a:r>
                        <a:rPr lang="de-DE" dirty="0"/>
                        <a:t>Mitarbeitende für zu viele Bewohnende zuständig sind. </a:t>
                      </a:r>
                    </a:p>
                  </a:txBody>
                  <a:tcPr>
                    <a:lnL w="12700" cap="flat" cmpd="sng" algn="ctr">
                      <a:solidFill>
                        <a:srgbClr val="BF9000"/>
                      </a:solidFill>
                      <a:prstDash val="solid"/>
                      <a:round/>
                      <a:headEnd type="none" w="med" len="med"/>
                      <a:tailEnd type="none" w="med" len="med"/>
                    </a:lnL>
                    <a:lnB w="12700" cap="flat" cmpd="sng" algn="ctr">
                      <a:solidFill>
                        <a:srgbClr val="BF9000"/>
                      </a:solidFill>
                      <a:prstDash val="solid"/>
                      <a:round/>
                      <a:headEnd type="none" w="med" len="med"/>
                      <a:tailEnd type="none" w="med" len="med"/>
                    </a:lnB>
                  </a:tcPr>
                </a:tc>
                <a:extLst>
                  <a:ext uri="{0D108BD9-81ED-4DB2-BD59-A6C34878D82A}">
                    <a16:rowId xmlns:a16="http://schemas.microsoft.com/office/drawing/2014/main" val="3405647781"/>
                  </a:ext>
                </a:extLst>
              </a:tr>
            </a:tbl>
          </a:graphicData>
        </a:graphic>
      </p:graphicFrame>
    </p:spTree>
    <p:extLst>
      <p:ext uri="{BB962C8B-B14F-4D97-AF65-F5344CB8AC3E}">
        <p14:creationId xmlns:p14="http://schemas.microsoft.com/office/powerpoint/2010/main" val="25856937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0D5D44-142B-AFAD-75A2-0EEA4EC93F09}"/>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6D165EED-208F-94A8-7D0D-07053B0AE8E1}"/>
              </a:ext>
            </a:extLst>
          </p:cNvPr>
          <p:cNvSpPr>
            <a:spLocks/>
          </p:cNvSpPr>
          <p:nvPr/>
        </p:nvSpPr>
        <p:spPr bwMode="gray">
          <a:xfrm>
            <a:off x="2351584" y="1700808"/>
            <a:ext cx="9465642" cy="977662"/>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Qualität der Pflege hat sich verbessert – </a:t>
            </a:r>
            <a:br>
              <a:rPr lang="de-DE" sz="2800" dirty="0"/>
            </a:br>
            <a:r>
              <a:rPr lang="de-DE" sz="2800" dirty="0"/>
              <a:t>Perspektive der Schatten (n=103 bzw. 105)</a:t>
            </a:r>
            <a:endParaRPr sz="2800" dirty="0"/>
          </a:p>
        </p:txBody>
      </p:sp>
      <p:sp>
        <p:nvSpPr>
          <p:cNvPr id="14" name="Textplatzhalter 3">
            <a:extLst>
              <a:ext uri="{FF2B5EF4-FFF2-40B4-BE49-F238E27FC236}">
                <a16:creationId xmlns:a16="http://schemas.microsoft.com/office/drawing/2014/main" id="{7180969E-DC3F-4E1B-566F-CC58A9387E82}"/>
              </a:ext>
            </a:extLst>
          </p:cNvPr>
          <p:cNvSpPr>
            <a:spLocks/>
          </p:cNvSpPr>
          <p:nvPr/>
        </p:nvSpPr>
        <p:spPr bwMode="auto">
          <a:xfrm>
            <a:off x="2520000" y="2340000"/>
            <a:ext cx="9480656" cy="451800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endParaRPr lang="de-DE" sz="2400" dirty="0"/>
          </a:p>
        </p:txBody>
      </p:sp>
      <p:pic>
        <p:nvPicPr>
          <p:cNvPr id="2" name="Inhaltsplatzhalter 5" descr="Ein Bild, das Text, Screenshot, parallel, Zahl enthält.&#10;&#10;KI-generierte Inhalte können fehlerhaft sein.">
            <a:extLst>
              <a:ext uri="{FF2B5EF4-FFF2-40B4-BE49-F238E27FC236}">
                <a16:creationId xmlns:a16="http://schemas.microsoft.com/office/drawing/2014/main" id="{50E55002-B8D1-28B7-5558-15BDB74AA708}"/>
              </a:ext>
            </a:extLst>
          </p:cNvPr>
          <p:cNvPicPr>
            <a:picLocks noChangeAspect="1"/>
          </p:cNvPicPr>
          <p:nvPr/>
        </p:nvPicPr>
        <p:blipFill>
          <a:blip r:embed="rId3" cstate="print">
            <a:extLst>
              <a:ext uri="{28A0092B-C50C-407E-A947-70E740481C1C}">
                <a14:useLocalDpi xmlns:a14="http://schemas.microsoft.com/office/drawing/2010/main" val="0"/>
              </a:ext>
            </a:extLst>
          </a:blip>
          <a:srcRect t="17067" b="-1"/>
          <a:stretch>
            <a:fillRect/>
          </a:stretch>
        </p:blipFill>
        <p:spPr bwMode="auto">
          <a:xfrm>
            <a:off x="2010693" y="2685456"/>
            <a:ext cx="6605587" cy="3911896"/>
          </a:xfrm>
          <a:prstGeom prst="rect">
            <a:avLst/>
          </a:prstGeom>
          <a:noFill/>
          <a:ln>
            <a:noFill/>
          </a:ln>
        </p:spPr>
      </p:pic>
      <p:sp>
        <p:nvSpPr>
          <p:cNvPr id="4" name="Textfeld 3">
            <a:extLst>
              <a:ext uri="{FF2B5EF4-FFF2-40B4-BE49-F238E27FC236}">
                <a16:creationId xmlns:a16="http://schemas.microsoft.com/office/drawing/2014/main" id="{E8D20709-390E-5A2F-E068-2BA64AE42518}"/>
              </a:ext>
            </a:extLst>
          </p:cNvPr>
          <p:cNvSpPr txBox="1"/>
          <p:nvPr/>
        </p:nvSpPr>
        <p:spPr>
          <a:xfrm>
            <a:off x="8759771" y="5094819"/>
            <a:ext cx="3163444" cy="830997"/>
          </a:xfrm>
          <a:prstGeom prst="rect">
            <a:avLst/>
          </a:prstGeom>
          <a:noFill/>
        </p:spPr>
        <p:txBody>
          <a:bodyPr wrap="square" rtlCol="0">
            <a:spAutoFit/>
          </a:bodyPr>
          <a:lstStyle/>
          <a:p>
            <a:pPr>
              <a:spcBef>
                <a:spcPct val="20000"/>
              </a:spcBef>
            </a:pPr>
            <a:r>
              <a:rPr lang="de-DE" sz="1600" dirty="0">
                <a:solidFill>
                  <a:srgbClr val="75787B"/>
                </a:solidFill>
              </a:rPr>
              <a:t>Die Sicherheit der Bewohnenden ist in der Einrichtung gewährleistet.</a:t>
            </a:r>
          </a:p>
        </p:txBody>
      </p:sp>
      <p:sp>
        <p:nvSpPr>
          <p:cNvPr id="5" name="Textfeld 4">
            <a:extLst>
              <a:ext uri="{FF2B5EF4-FFF2-40B4-BE49-F238E27FC236}">
                <a16:creationId xmlns:a16="http://schemas.microsoft.com/office/drawing/2014/main" id="{32A1178A-43A6-9904-83FA-ACD13DB0C505}"/>
              </a:ext>
            </a:extLst>
          </p:cNvPr>
          <p:cNvSpPr txBox="1"/>
          <p:nvPr/>
        </p:nvSpPr>
        <p:spPr>
          <a:xfrm>
            <a:off x="8784696" y="2772217"/>
            <a:ext cx="3287968" cy="584775"/>
          </a:xfrm>
          <a:prstGeom prst="rect">
            <a:avLst/>
          </a:prstGeom>
          <a:noFill/>
        </p:spPr>
        <p:txBody>
          <a:bodyPr wrap="square" rtlCol="0">
            <a:spAutoFit/>
          </a:bodyPr>
          <a:lstStyle/>
          <a:p>
            <a:pPr>
              <a:spcBef>
                <a:spcPct val="20000"/>
              </a:spcBef>
            </a:pPr>
            <a:r>
              <a:rPr lang="de-DE" sz="1600" dirty="0">
                <a:solidFill>
                  <a:srgbClr val="75787B"/>
                </a:solidFill>
              </a:rPr>
              <a:t>Die Bewohnenden scheinen sich in der Einrichtung wohlzufühlen.</a:t>
            </a:r>
          </a:p>
        </p:txBody>
      </p:sp>
      <p:sp>
        <p:nvSpPr>
          <p:cNvPr id="6" name="Textfeld 5">
            <a:extLst>
              <a:ext uri="{FF2B5EF4-FFF2-40B4-BE49-F238E27FC236}">
                <a16:creationId xmlns:a16="http://schemas.microsoft.com/office/drawing/2014/main" id="{C5C45097-2F48-6CC0-21E8-00DA309C3328}"/>
              </a:ext>
            </a:extLst>
          </p:cNvPr>
          <p:cNvSpPr txBox="1"/>
          <p:nvPr/>
        </p:nvSpPr>
        <p:spPr>
          <a:xfrm>
            <a:off x="8784696" y="3356992"/>
            <a:ext cx="3287968" cy="830997"/>
          </a:xfrm>
          <a:prstGeom prst="rect">
            <a:avLst/>
          </a:prstGeom>
          <a:noFill/>
        </p:spPr>
        <p:txBody>
          <a:bodyPr wrap="square" rtlCol="0">
            <a:spAutoFit/>
          </a:bodyPr>
          <a:lstStyle/>
          <a:p>
            <a:pPr>
              <a:spcBef>
                <a:spcPct val="20000"/>
              </a:spcBef>
            </a:pPr>
            <a:r>
              <a:rPr lang="de-DE" sz="1600" b="1" dirty="0">
                <a:solidFill>
                  <a:srgbClr val="75787B"/>
                </a:solidFill>
              </a:rPr>
              <a:t>Die Mitarbeitenden haben genug Zeit für die Bewohnenden.</a:t>
            </a:r>
          </a:p>
        </p:txBody>
      </p:sp>
      <p:sp>
        <p:nvSpPr>
          <p:cNvPr id="7" name="Textfeld 6">
            <a:extLst>
              <a:ext uri="{FF2B5EF4-FFF2-40B4-BE49-F238E27FC236}">
                <a16:creationId xmlns:a16="http://schemas.microsoft.com/office/drawing/2014/main" id="{A6CCA9DE-420A-271A-67D2-0B877D24B5C9}"/>
              </a:ext>
            </a:extLst>
          </p:cNvPr>
          <p:cNvSpPr txBox="1"/>
          <p:nvPr/>
        </p:nvSpPr>
        <p:spPr>
          <a:xfrm>
            <a:off x="8784696" y="4167426"/>
            <a:ext cx="3314290" cy="830997"/>
          </a:xfrm>
          <a:prstGeom prst="rect">
            <a:avLst/>
          </a:prstGeom>
          <a:noFill/>
        </p:spPr>
        <p:txBody>
          <a:bodyPr wrap="square" rtlCol="0">
            <a:spAutoFit/>
          </a:bodyPr>
          <a:lstStyle/>
          <a:p>
            <a:pPr>
              <a:spcBef>
                <a:spcPct val="20000"/>
              </a:spcBef>
            </a:pPr>
            <a:r>
              <a:rPr lang="de-DE" sz="1600" dirty="0">
                <a:solidFill>
                  <a:srgbClr val="75787B"/>
                </a:solidFill>
              </a:rPr>
              <a:t>Die Pflege ist individuell auf die Bedürfnisse der Bewohnenden abgestimmt.</a:t>
            </a:r>
          </a:p>
        </p:txBody>
      </p:sp>
      <p:sp>
        <p:nvSpPr>
          <p:cNvPr id="3" name="Textplatzhalter 3">
            <a:extLst>
              <a:ext uri="{FF2B5EF4-FFF2-40B4-BE49-F238E27FC236}">
                <a16:creationId xmlns:a16="http://schemas.microsoft.com/office/drawing/2014/main" id="{768799F1-6F08-E407-9754-CA3D47426AB5}"/>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8" name="Rechteck 7">
            <a:extLst>
              <a:ext uri="{FF2B5EF4-FFF2-40B4-BE49-F238E27FC236}">
                <a16:creationId xmlns:a16="http://schemas.microsoft.com/office/drawing/2014/main" id="{B86BD392-761B-4DE0-1BD6-680CC5D6592A}"/>
              </a:ext>
            </a:extLst>
          </p:cNvPr>
          <p:cNvSpPr/>
          <p:nvPr/>
        </p:nvSpPr>
        <p:spPr bwMode="auto">
          <a:xfrm>
            <a:off x="2135561" y="3396942"/>
            <a:ext cx="9787654" cy="720000"/>
          </a:xfrm>
          <a:prstGeom prst="rect">
            <a:avLst/>
          </a:prstGeom>
          <a:noFill/>
          <a:ln w="28575">
            <a:solidFill>
              <a:srgbClr val="C65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933417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03A73F-8B56-F69A-E588-32E44BFE5AEF}"/>
            </a:ext>
          </a:extLst>
        </p:cNvPr>
        <p:cNvGrpSpPr/>
        <p:nvPr/>
      </p:nvGrpSpPr>
      <p:grpSpPr>
        <a:xfrm>
          <a:off x="0" y="0"/>
          <a:ext cx="0" cy="0"/>
          <a:chOff x="0" y="0"/>
          <a:chExt cx="0" cy="0"/>
        </a:xfrm>
      </p:grpSpPr>
      <p:sp>
        <p:nvSpPr>
          <p:cNvPr id="13" name="Titel 1">
            <a:extLst>
              <a:ext uri="{FF2B5EF4-FFF2-40B4-BE49-F238E27FC236}">
                <a16:creationId xmlns:a16="http://schemas.microsoft.com/office/drawing/2014/main" id="{7623747F-F089-FA39-3E8C-47D002142766}"/>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Methodische Einordnung der Ergebnisse  </a:t>
            </a:r>
            <a:endParaRPr sz="2800" dirty="0"/>
          </a:p>
        </p:txBody>
      </p:sp>
      <p:sp>
        <p:nvSpPr>
          <p:cNvPr id="2" name="Textplatzhalter 3">
            <a:extLst>
              <a:ext uri="{FF2B5EF4-FFF2-40B4-BE49-F238E27FC236}">
                <a16:creationId xmlns:a16="http://schemas.microsoft.com/office/drawing/2014/main" id="{61ED4383-0243-0E4B-3703-D23D68C0620D}"/>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3" name="Textplatzhalter 3">
            <a:extLst>
              <a:ext uri="{FF2B5EF4-FFF2-40B4-BE49-F238E27FC236}">
                <a16:creationId xmlns:a16="http://schemas.microsoft.com/office/drawing/2014/main" id="{1510813B-D9C8-D19B-B18C-6E18BE7DF3EC}"/>
              </a:ext>
            </a:extLst>
          </p:cNvPr>
          <p:cNvSpPr/>
          <p:nvPr/>
        </p:nvSpPr>
        <p:spPr bwMode="auto">
          <a:xfrm>
            <a:off x="2279576" y="2420887"/>
            <a:ext cx="9793088" cy="3591945"/>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342900" indent="-342900">
              <a:spcBef>
                <a:spcPct val="20000"/>
              </a:spcBef>
              <a:buFontTx/>
              <a:buChar char="-"/>
            </a:pPr>
            <a:r>
              <a:rPr lang="de-DE" sz="2000" dirty="0"/>
              <a:t>Ursprünglich sollten die gesamten Interventionseinrichtungen umgestellt werden,</a:t>
            </a:r>
            <a:r>
              <a:rPr lang="de-DE" sz="2000" dirty="0">
                <a:sym typeface="Wingdings" panose="05000000000000000000" pitchFamily="2" charset="2"/>
              </a:rPr>
              <a:t> konnte aber nur auf einzelnen Wohnbereichen erfolgen</a:t>
            </a:r>
          </a:p>
          <a:p>
            <a:pPr marL="0" indent="0">
              <a:spcBef>
                <a:spcPct val="20000"/>
              </a:spcBef>
              <a:buNone/>
            </a:pPr>
            <a:r>
              <a:rPr lang="de-DE" sz="2000" dirty="0">
                <a:sym typeface="Wingdings" panose="05000000000000000000" pitchFamily="2" charset="2"/>
              </a:rPr>
              <a:t>	 Auswirkungen auf die Fallzahl </a:t>
            </a:r>
          </a:p>
          <a:p>
            <a:pPr>
              <a:spcBef>
                <a:spcPct val="20000"/>
              </a:spcBef>
            </a:pPr>
            <a:endParaRPr lang="de-DE" sz="2000" dirty="0">
              <a:sym typeface="Wingdings" panose="05000000000000000000" pitchFamily="2" charset="2"/>
            </a:endParaRPr>
          </a:p>
          <a:p>
            <a:pPr marL="342900" indent="-342900">
              <a:spcBef>
                <a:spcPct val="20000"/>
              </a:spcBef>
              <a:buFontTx/>
              <a:buChar char="-"/>
            </a:pPr>
            <a:r>
              <a:rPr lang="de-DE" sz="2000" dirty="0">
                <a:sym typeface="Wingdings" panose="05000000000000000000" pitchFamily="2" charset="2"/>
              </a:rPr>
              <a:t>Umsetzung der geänderten Arbeitsorganisation nicht überall gleich </a:t>
            </a:r>
          </a:p>
          <a:p>
            <a:pPr marL="342900" indent="-342900">
              <a:spcBef>
                <a:spcPct val="20000"/>
              </a:spcBef>
              <a:buFontTx/>
              <a:buChar char="-"/>
            </a:pPr>
            <a:r>
              <a:rPr lang="de-DE" sz="2000" dirty="0"/>
              <a:t>In den Kontrolleinrichtungen hat sich auch einiges getan, trotzdem konnten Effekte der Fokuswohnbereiche nicht auch in den Kontrolleinrichtungen nachgewiesen werden</a:t>
            </a:r>
          </a:p>
          <a:p>
            <a:pPr marL="0" indent="0">
              <a:spcBef>
                <a:spcPct val="20000"/>
              </a:spcBef>
              <a:buNone/>
            </a:pPr>
            <a:r>
              <a:rPr lang="de-DE" sz="2000" dirty="0">
                <a:sym typeface="Wingdings" panose="05000000000000000000" pitchFamily="2" charset="2"/>
              </a:rPr>
              <a:t>	 Effekte könnten unterschätzt worden sein</a:t>
            </a:r>
            <a:endParaRPr lang="de-DE" sz="2000" dirty="0"/>
          </a:p>
        </p:txBody>
      </p:sp>
    </p:spTree>
    <p:extLst>
      <p:ext uri="{BB962C8B-B14F-4D97-AF65-F5344CB8AC3E}">
        <p14:creationId xmlns:p14="http://schemas.microsoft.com/office/powerpoint/2010/main" val="35738861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27397AE5-EC90-4BD8-AB37-B83F8D2223DA}"/>
              </a:ext>
            </a:extLst>
          </p:cNvPr>
          <p:cNvSpPr>
            <a:spLocks noChangeArrowheads="1"/>
          </p:cNvSpPr>
          <p:nvPr/>
        </p:nvSpPr>
        <p:spPr bwMode="auto">
          <a:xfrm>
            <a:off x="3143672" y="234888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6" name="Diagramm 5">
            <a:extLst>
              <a:ext uri="{FF2B5EF4-FFF2-40B4-BE49-F238E27FC236}">
                <a16:creationId xmlns:a16="http://schemas.microsoft.com/office/drawing/2014/main" id="{BF1248A1-8742-4234-8325-B71103DF108A}"/>
              </a:ext>
            </a:extLst>
          </p:cNvPr>
          <p:cNvGraphicFramePr/>
          <p:nvPr>
            <p:extLst>
              <p:ext uri="{D42A27DB-BD31-4B8C-83A1-F6EECF244321}">
                <p14:modId xmlns:p14="http://schemas.microsoft.com/office/powerpoint/2010/main" val="3212114162"/>
              </p:ext>
            </p:extLst>
          </p:nvPr>
        </p:nvGraphicFramePr>
        <p:xfrm>
          <a:off x="2351584" y="2492896"/>
          <a:ext cx="7848872" cy="381642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3">
            <a:extLst>
              <a:ext uri="{FF2B5EF4-FFF2-40B4-BE49-F238E27FC236}">
                <a16:creationId xmlns:a16="http://schemas.microsoft.com/office/drawing/2014/main" id="{F5D84BFA-24A1-B2B1-50FD-A567452638C7}"/>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4" name="Titel 1">
            <a:extLst>
              <a:ext uri="{FF2B5EF4-FFF2-40B4-BE49-F238E27FC236}">
                <a16:creationId xmlns:a16="http://schemas.microsoft.com/office/drawing/2014/main" id="{0EA8D42D-FAD3-86B9-E46B-50CB3422EE02}"/>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t>Pflegegradverteilung in den Interventionseinrichtungen</a:t>
            </a:r>
            <a:endParaRPr sz="2800" dirty="0"/>
          </a:p>
        </p:txBody>
      </p:sp>
    </p:spTree>
    <p:extLst>
      <p:ext uri="{BB962C8B-B14F-4D97-AF65-F5344CB8AC3E}">
        <p14:creationId xmlns:p14="http://schemas.microsoft.com/office/powerpoint/2010/main" val="11451987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27397AE5-EC90-4BD8-AB37-B83F8D2223DA}"/>
              </a:ext>
            </a:extLst>
          </p:cNvPr>
          <p:cNvSpPr>
            <a:spLocks noChangeArrowheads="1"/>
          </p:cNvSpPr>
          <p:nvPr/>
        </p:nvSpPr>
        <p:spPr bwMode="auto">
          <a:xfrm>
            <a:off x="2505173" y="24208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rgbClr val="000000"/>
              </a:solidFill>
              <a:effectLst/>
              <a:uLnTx/>
              <a:uFillTx/>
              <a:latin typeface="Arial"/>
              <a:cs typeface="Arial"/>
            </a:endParaRPr>
          </a:p>
        </p:txBody>
      </p:sp>
      <p:graphicFrame>
        <p:nvGraphicFramePr>
          <p:cNvPr id="3" name="Tabelle 2">
            <a:extLst>
              <a:ext uri="{FF2B5EF4-FFF2-40B4-BE49-F238E27FC236}">
                <a16:creationId xmlns:a16="http://schemas.microsoft.com/office/drawing/2014/main" id="{02716051-6492-4233-86CB-9E7B6F8DCA26}"/>
              </a:ext>
            </a:extLst>
          </p:cNvPr>
          <p:cNvGraphicFramePr>
            <a:graphicFrameLocks noGrp="1"/>
          </p:cNvGraphicFramePr>
          <p:nvPr>
            <p:extLst>
              <p:ext uri="{D42A27DB-BD31-4B8C-83A1-F6EECF244321}">
                <p14:modId xmlns:p14="http://schemas.microsoft.com/office/powerpoint/2010/main" val="2083965653"/>
              </p:ext>
            </p:extLst>
          </p:nvPr>
        </p:nvGraphicFramePr>
        <p:xfrm>
          <a:off x="2351584" y="2492896"/>
          <a:ext cx="7191229" cy="3796927"/>
        </p:xfrm>
        <a:graphic>
          <a:graphicData uri="http://schemas.openxmlformats.org/drawingml/2006/table">
            <a:tbl>
              <a:tblPr firstRow="1" firstCol="1" bandRow="1">
                <a:tableStyleId>{F5AB1C69-6EDB-4FF4-983F-18BD219EF322}</a:tableStyleId>
              </a:tblPr>
              <a:tblGrid>
                <a:gridCol w="2899776">
                  <a:extLst>
                    <a:ext uri="{9D8B030D-6E8A-4147-A177-3AD203B41FA5}">
                      <a16:colId xmlns:a16="http://schemas.microsoft.com/office/drawing/2014/main" val="2109155826"/>
                    </a:ext>
                  </a:extLst>
                </a:gridCol>
                <a:gridCol w="1492681">
                  <a:extLst>
                    <a:ext uri="{9D8B030D-6E8A-4147-A177-3AD203B41FA5}">
                      <a16:colId xmlns:a16="http://schemas.microsoft.com/office/drawing/2014/main" val="1273800639"/>
                    </a:ext>
                  </a:extLst>
                </a:gridCol>
                <a:gridCol w="1399386">
                  <a:extLst>
                    <a:ext uri="{9D8B030D-6E8A-4147-A177-3AD203B41FA5}">
                      <a16:colId xmlns:a16="http://schemas.microsoft.com/office/drawing/2014/main" val="2708724480"/>
                    </a:ext>
                  </a:extLst>
                </a:gridCol>
                <a:gridCol w="1399386">
                  <a:extLst>
                    <a:ext uri="{9D8B030D-6E8A-4147-A177-3AD203B41FA5}">
                      <a16:colId xmlns:a16="http://schemas.microsoft.com/office/drawing/2014/main" val="2512827734"/>
                    </a:ext>
                  </a:extLst>
                </a:gridCol>
              </a:tblGrid>
              <a:tr h="288032">
                <a:tc>
                  <a:txBody>
                    <a:bodyPr/>
                    <a:lstStyle/>
                    <a:p>
                      <a:pPr algn="just">
                        <a:lnSpc>
                          <a:spcPct val="107000"/>
                        </a:lnSpc>
                        <a:spcBef>
                          <a:spcPts val="200"/>
                        </a:spcBef>
                      </a:pPr>
                      <a:r>
                        <a:rPr lang="de-DE" sz="1600" dirty="0">
                          <a:solidFill>
                            <a:schemeClr val="tx1"/>
                          </a:solidFill>
                          <a:effectLst/>
                        </a:rPr>
                        <a:t>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rgbClr val="BF9000"/>
                    </a:solidFill>
                  </a:tcPr>
                </a:tc>
                <a:tc gridSpan="2">
                  <a:txBody>
                    <a:bodyPr/>
                    <a:lstStyle/>
                    <a:p>
                      <a:pPr algn="ctr">
                        <a:lnSpc>
                          <a:spcPct val="107000"/>
                        </a:lnSpc>
                        <a:spcBef>
                          <a:spcPts val="200"/>
                        </a:spcBef>
                      </a:pPr>
                      <a:r>
                        <a:rPr lang="de-DE" sz="1600" dirty="0">
                          <a:solidFill>
                            <a:schemeClr val="tx1"/>
                          </a:solidFill>
                          <a:effectLst/>
                        </a:rPr>
                        <a:t>Erhebungszeitpunkt</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rgbClr val="BF9000"/>
                    </a:solidFill>
                  </a:tcPr>
                </a:tc>
                <a:tc hMerge="1">
                  <a:txBody>
                    <a:bodyPr/>
                    <a:lstStyle/>
                    <a:p>
                      <a:endParaRPr lang="de-DE"/>
                    </a:p>
                  </a:txBody>
                  <a:tcPr/>
                </a:tc>
                <a:tc>
                  <a:txBody>
                    <a:bodyPr/>
                    <a:lstStyle/>
                    <a:p>
                      <a:pPr algn="ctr">
                        <a:lnSpc>
                          <a:spcPct val="107000"/>
                        </a:lnSpc>
                        <a:spcBef>
                          <a:spcPts val="200"/>
                        </a:spcBef>
                      </a:pP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rgbClr val="BF9000"/>
                    </a:solidFill>
                  </a:tcPr>
                </a:tc>
                <a:extLst>
                  <a:ext uri="{0D108BD9-81ED-4DB2-BD59-A6C34878D82A}">
                    <a16:rowId xmlns:a16="http://schemas.microsoft.com/office/drawing/2014/main" val="3835409881"/>
                  </a:ext>
                </a:extLst>
              </a:tr>
              <a:tr h="296194">
                <a:tc>
                  <a:txBody>
                    <a:bodyPr/>
                    <a:lstStyle/>
                    <a:p>
                      <a:pPr algn="l">
                        <a:lnSpc>
                          <a:spcPct val="107000"/>
                        </a:lnSpc>
                        <a:spcBef>
                          <a:spcPts val="600"/>
                        </a:spcBef>
                        <a:spcAft>
                          <a:spcPts val="200"/>
                        </a:spcAft>
                      </a:pPr>
                      <a:r>
                        <a:rPr lang="de-DE" sz="1600" dirty="0">
                          <a:solidFill>
                            <a:schemeClr val="tx1"/>
                          </a:solidFill>
                          <a:effectLst/>
                        </a:rPr>
                        <a:t>Qualifikationsniveau (QN)</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rgbClr val="BF9000"/>
                    </a:solidFill>
                  </a:tcPr>
                </a:tc>
                <a:tc>
                  <a:txBody>
                    <a:bodyPr/>
                    <a:lstStyle/>
                    <a:p>
                      <a:pPr algn="ctr">
                        <a:lnSpc>
                          <a:spcPct val="107000"/>
                        </a:lnSpc>
                        <a:spcBef>
                          <a:spcPts val="600"/>
                        </a:spcBef>
                        <a:spcAft>
                          <a:spcPts val="200"/>
                        </a:spcAft>
                      </a:pPr>
                      <a:r>
                        <a:rPr lang="de-DE" sz="1600" dirty="0">
                          <a:solidFill>
                            <a:schemeClr val="tx1"/>
                          </a:solidFill>
                          <a:effectLst/>
                        </a:rPr>
                        <a:t>t</a:t>
                      </a:r>
                      <a:r>
                        <a:rPr lang="de-DE" sz="1600" baseline="-25000" dirty="0">
                          <a:solidFill>
                            <a:schemeClr val="tx1"/>
                          </a:solidFill>
                          <a:effectLst/>
                        </a:rPr>
                        <a:t>0</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rgbClr val="BF9000"/>
                    </a:solidFill>
                  </a:tcPr>
                </a:tc>
                <a:tc>
                  <a:txBody>
                    <a:bodyPr/>
                    <a:lstStyle/>
                    <a:p>
                      <a:pPr algn="ctr">
                        <a:lnSpc>
                          <a:spcPct val="107000"/>
                        </a:lnSpc>
                        <a:spcBef>
                          <a:spcPts val="600"/>
                        </a:spcBef>
                        <a:spcAft>
                          <a:spcPts val="200"/>
                        </a:spcAft>
                      </a:pPr>
                      <a:r>
                        <a:rPr lang="de-DE" sz="1600" dirty="0">
                          <a:solidFill>
                            <a:schemeClr val="tx1"/>
                          </a:solidFill>
                          <a:effectLst/>
                        </a:rPr>
                        <a:t>t</a:t>
                      </a:r>
                      <a:r>
                        <a:rPr lang="de-DE" sz="1600" baseline="-25000" dirty="0">
                          <a:solidFill>
                            <a:schemeClr val="tx1"/>
                          </a:solidFill>
                          <a:effectLst/>
                        </a:rPr>
                        <a:t>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61646" marT="0" marB="0">
                    <a:solidFill>
                      <a:srgbClr val="BF9000"/>
                    </a:solidFill>
                  </a:tcPr>
                </a:tc>
                <a:tc>
                  <a:txBody>
                    <a:bodyPr/>
                    <a:lstStyle/>
                    <a:p>
                      <a:pPr algn="ctr">
                        <a:lnSpc>
                          <a:spcPct val="107000"/>
                        </a:lnSpc>
                        <a:spcBef>
                          <a:spcPts val="600"/>
                        </a:spcBef>
                        <a:spcAft>
                          <a:spcPts val="200"/>
                        </a:spcAft>
                      </a:pPr>
                      <a:r>
                        <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Delta</a:t>
                      </a:r>
                    </a:p>
                  </a:txBody>
                  <a:tcPr marL="0" marR="61646" marT="0" marB="0">
                    <a:solidFill>
                      <a:srgbClr val="BF9000"/>
                    </a:solidFill>
                  </a:tcPr>
                </a:tc>
                <a:extLst>
                  <a:ext uri="{0D108BD9-81ED-4DB2-BD59-A6C34878D82A}">
                    <a16:rowId xmlns:a16="http://schemas.microsoft.com/office/drawing/2014/main" val="1716600278"/>
                  </a:ext>
                </a:extLst>
              </a:tr>
              <a:tr h="226253">
                <a:tc>
                  <a:txBody>
                    <a:bodyPr/>
                    <a:lstStyle/>
                    <a:p>
                      <a:pPr algn="just">
                        <a:lnSpc>
                          <a:spcPct val="107000"/>
                        </a:lnSpc>
                        <a:spcBef>
                          <a:spcPts val="200"/>
                        </a:spcBef>
                      </a:pPr>
                      <a:r>
                        <a:rPr lang="de-DE" sz="1600" dirty="0">
                          <a:solidFill>
                            <a:schemeClr val="tx1"/>
                          </a:solidFill>
                          <a:effectLst/>
                        </a:rPr>
                        <a:t>Ohne</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4</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-3</a:t>
                      </a:r>
                    </a:p>
                  </a:txBody>
                  <a:tcPr marL="68580" marR="68580" marT="0" marB="0">
                    <a:solidFill>
                      <a:schemeClr val="bg2"/>
                    </a:solidFill>
                  </a:tcPr>
                </a:tc>
                <a:extLst>
                  <a:ext uri="{0D108BD9-81ED-4DB2-BD59-A6C34878D82A}">
                    <a16:rowId xmlns:a16="http://schemas.microsoft.com/office/drawing/2014/main" val="1441003620"/>
                  </a:ext>
                </a:extLst>
              </a:tr>
              <a:tr h="226253">
                <a:tc>
                  <a:txBody>
                    <a:bodyPr/>
                    <a:lstStyle/>
                    <a:p>
                      <a:pPr algn="just">
                        <a:lnSpc>
                          <a:spcPct val="107000"/>
                        </a:lnSpc>
                        <a:spcBef>
                          <a:spcPts val="600"/>
                        </a:spcBef>
                      </a:pPr>
                      <a:r>
                        <a:rPr lang="de-DE" sz="1600" dirty="0">
                          <a:solidFill>
                            <a:schemeClr val="tx1"/>
                          </a:solidFill>
                          <a:effectLst/>
                        </a:rPr>
                        <a:t>QN 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30</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3</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-27</a:t>
                      </a:r>
                    </a:p>
                  </a:txBody>
                  <a:tcPr marL="68580" marR="68580" marT="0" marB="0">
                    <a:solidFill>
                      <a:schemeClr val="bg2">
                        <a:lumMod val="90000"/>
                      </a:schemeClr>
                    </a:solidFill>
                  </a:tcPr>
                </a:tc>
                <a:extLst>
                  <a:ext uri="{0D108BD9-81ED-4DB2-BD59-A6C34878D82A}">
                    <a16:rowId xmlns:a16="http://schemas.microsoft.com/office/drawing/2014/main" val="1986627295"/>
                  </a:ext>
                </a:extLst>
              </a:tr>
              <a:tr h="226253">
                <a:tc>
                  <a:txBody>
                    <a:bodyPr/>
                    <a:lstStyle/>
                    <a:p>
                      <a:pPr algn="just">
                        <a:lnSpc>
                          <a:spcPct val="107000"/>
                        </a:lnSpc>
                        <a:spcBef>
                          <a:spcPts val="600"/>
                        </a:spcBef>
                      </a:pPr>
                      <a:r>
                        <a:rPr lang="de-DE" sz="1600" dirty="0">
                          <a:solidFill>
                            <a:schemeClr val="tx1"/>
                          </a:solidFill>
                          <a:effectLst/>
                        </a:rPr>
                        <a:t>QN 2</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27</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37</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+10</a:t>
                      </a:r>
                    </a:p>
                  </a:txBody>
                  <a:tcPr marL="68580" marR="68580" marT="0" marB="0">
                    <a:solidFill>
                      <a:schemeClr val="bg2"/>
                    </a:solidFill>
                  </a:tcPr>
                </a:tc>
                <a:extLst>
                  <a:ext uri="{0D108BD9-81ED-4DB2-BD59-A6C34878D82A}">
                    <a16:rowId xmlns:a16="http://schemas.microsoft.com/office/drawing/2014/main" val="3076345812"/>
                  </a:ext>
                </a:extLst>
              </a:tr>
              <a:tr h="226253">
                <a:tc>
                  <a:txBody>
                    <a:bodyPr/>
                    <a:lstStyle/>
                    <a:p>
                      <a:pPr algn="just">
                        <a:lnSpc>
                          <a:spcPct val="107000"/>
                        </a:lnSpc>
                        <a:spcBef>
                          <a:spcPts val="600"/>
                        </a:spcBef>
                      </a:pPr>
                      <a:r>
                        <a:rPr lang="de-DE" sz="1600" b="1" dirty="0">
                          <a:solidFill>
                            <a:schemeClr val="tx1"/>
                          </a:solidFill>
                          <a:effectLst/>
                        </a:rPr>
                        <a:t>QN 3</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chemeClr val="bg2">
                        <a:lumMod val="90000"/>
                      </a:schemeClr>
                    </a:solidFill>
                  </a:tcPr>
                </a:tc>
                <a:tc>
                  <a:txBody>
                    <a:bodyPr/>
                    <a:lstStyle/>
                    <a:p>
                      <a:pPr marR="900430" algn="r">
                        <a:lnSpc>
                          <a:spcPct val="107000"/>
                        </a:lnSpc>
                        <a:spcBef>
                          <a:spcPts val="600"/>
                        </a:spcBef>
                        <a:spcAft>
                          <a:spcPts val="0"/>
                        </a:spcAft>
                      </a:pPr>
                      <a:r>
                        <a:rPr lang="de-DE" sz="1600" b="1" dirty="0">
                          <a:solidFill>
                            <a:schemeClr val="tx1"/>
                          </a:solidFill>
                          <a:effectLst/>
                          <a:latin typeface="+mn-lt"/>
                        </a:rPr>
                        <a:t>16</a:t>
                      </a:r>
                      <a:endParaRPr lang="de-DE" sz="1600" b="1" dirty="0">
                        <a:solidFill>
                          <a:schemeClr val="tx1"/>
                        </a:solidFill>
                        <a:effectLst/>
                        <a:latin typeface="+mn-lt"/>
                        <a:ea typeface="Calibri" panose="020F0502020204030204" pitchFamily="34" charset="0"/>
                        <a:cs typeface="Calibri" panose="020F0502020204030204" pitchFamily="34" charset="0"/>
                      </a:endParaRPr>
                    </a:p>
                  </a:txBody>
                  <a:tcPr marL="61646" marR="0" marT="0" marB="0">
                    <a:solidFill>
                      <a:schemeClr val="bg2">
                        <a:lumMod val="90000"/>
                      </a:schemeClr>
                    </a:solidFill>
                  </a:tcPr>
                </a:tc>
                <a:tc>
                  <a:txBody>
                    <a:bodyPr/>
                    <a:lstStyle/>
                    <a:p>
                      <a:pPr marR="900430" algn="r">
                        <a:lnSpc>
                          <a:spcPct val="107000"/>
                        </a:lnSpc>
                        <a:spcBef>
                          <a:spcPts val="600"/>
                        </a:spcBef>
                        <a:spcAft>
                          <a:spcPts val="0"/>
                        </a:spcAft>
                      </a:pPr>
                      <a:r>
                        <a:rPr lang="de-DE" sz="1600" b="1" dirty="0">
                          <a:solidFill>
                            <a:schemeClr val="tx1"/>
                          </a:solidFill>
                          <a:effectLst/>
                          <a:latin typeface="+mn-lt"/>
                          <a:ea typeface="Calibri" panose="020F0502020204030204" pitchFamily="34" charset="0"/>
                          <a:cs typeface="Calibri" panose="020F0502020204030204" pitchFamily="34" charset="0"/>
                        </a:rPr>
                        <a:t>42</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+26</a:t>
                      </a:r>
                    </a:p>
                  </a:txBody>
                  <a:tcPr marL="68580" marR="68580" marT="0" marB="0">
                    <a:solidFill>
                      <a:schemeClr val="bg2">
                        <a:lumMod val="90000"/>
                      </a:schemeClr>
                    </a:solidFill>
                  </a:tcPr>
                </a:tc>
                <a:extLst>
                  <a:ext uri="{0D108BD9-81ED-4DB2-BD59-A6C34878D82A}">
                    <a16:rowId xmlns:a16="http://schemas.microsoft.com/office/drawing/2014/main" val="1891813114"/>
                  </a:ext>
                </a:extLst>
              </a:tr>
              <a:tr h="252592">
                <a:tc>
                  <a:txBody>
                    <a:bodyPr/>
                    <a:lstStyle/>
                    <a:p>
                      <a:pPr algn="just">
                        <a:lnSpc>
                          <a:spcPct val="107000"/>
                        </a:lnSpc>
                        <a:spcBef>
                          <a:spcPts val="600"/>
                        </a:spcBef>
                      </a:pPr>
                      <a:r>
                        <a:rPr lang="de-DE" sz="1600" b="1" dirty="0">
                          <a:solidFill>
                            <a:schemeClr val="tx1"/>
                          </a:solidFill>
                          <a:effectLst/>
                        </a:rPr>
                        <a:t>QN 3, Ausbildungsjahr 1</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chemeClr val="bg2"/>
                    </a:solidFill>
                  </a:tcPr>
                </a:tc>
                <a:tc>
                  <a:txBody>
                    <a:bodyPr/>
                    <a:lstStyle/>
                    <a:p>
                      <a:pPr marR="900430" algn="r">
                        <a:lnSpc>
                          <a:spcPct val="107000"/>
                        </a:lnSpc>
                        <a:spcBef>
                          <a:spcPts val="600"/>
                        </a:spcBef>
                        <a:spcAft>
                          <a:spcPts val="0"/>
                        </a:spcAft>
                      </a:pPr>
                      <a:r>
                        <a:rPr lang="de-DE" sz="1600" b="1" dirty="0">
                          <a:solidFill>
                            <a:schemeClr val="tx1"/>
                          </a:solidFill>
                          <a:effectLst/>
                          <a:latin typeface="+mn-lt"/>
                        </a:rPr>
                        <a:t>1</a:t>
                      </a:r>
                      <a:endParaRPr lang="de-DE" sz="1600" b="1" dirty="0">
                        <a:solidFill>
                          <a:schemeClr val="tx1"/>
                        </a:solidFill>
                        <a:effectLst/>
                        <a:latin typeface="+mn-lt"/>
                        <a:ea typeface="Calibri" panose="020F0502020204030204" pitchFamily="34" charset="0"/>
                        <a:cs typeface="Calibri" panose="020F0502020204030204" pitchFamily="34" charset="0"/>
                      </a:endParaRPr>
                    </a:p>
                  </a:txBody>
                  <a:tcPr marL="61646" marR="0" marT="0" marB="0">
                    <a:solidFill>
                      <a:schemeClr val="bg2"/>
                    </a:solidFill>
                  </a:tcPr>
                </a:tc>
                <a:tc>
                  <a:txBody>
                    <a:bodyPr/>
                    <a:lstStyle/>
                    <a:p>
                      <a:pPr marR="900430" algn="r">
                        <a:lnSpc>
                          <a:spcPct val="107000"/>
                        </a:lnSpc>
                        <a:spcBef>
                          <a:spcPts val="600"/>
                        </a:spcBef>
                        <a:spcAft>
                          <a:spcPts val="0"/>
                        </a:spcAft>
                      </a:pPr>
                      <a:r>
                        <a:rPr lang="de-DE" sz="1600" b="1" dirty="0">
                          <a:solidFill>
                            <a:schemeClr val="tx1"/>
                          </a:solidFill>
                          <a:effectLst/>
                          <a:latin typeface="+mn-lt"/>
                          <a:ea typeface="Calibri" panose="020F0502020204030204" pitchFamily="34" charset="0"/>
                          <a:cs typeface="Calibri" panose="020F0502020204030204" pitchFamily="34" charset="0"/>
                        </a:rPr>
                        <a:t>1</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0</a:t>
                      </a:r>
                    </a:p>
                  </a:txBody>
                  <a:tcPr marL="68580" marR="68580" marT="0" marB="0">
                    <a:solidFill>
                      <a:schemeClr val="bg2"/>
                    </a:solidFill>
                  </a:tcPr>
                </a:tc>
                <a:extLst>
                  <a:ext uri="{0D108BD9-81ED-4DB2-BD59-A6C34878D82A}">
                    <a16:rowId xmlns:a16="http://schemas.microsoft.com/office/drawing/2014/main" val="1458930263"/>
                  </a:ext>
                </a:extLst>
              </a:tr>
              <a:tr h="226253">
                <a:tc>
                  <a:txBody>
                    <a:bodyPr/>
                    <a:lstStyle/>
                    <a:p>
                      <a:pPr algn="just">
                        <a:lnSpc>
                          <a:spcPct val="107000"/>
                        </a:lnSpc>
                        <a:spcBef>
                          <a:spcPts val="600"/>
                        </a:spcBef>
                      </a:pPr>
                      <a:r>
                        <a:rPr lang="de-DE" sz="1600" dirty="0">
                          <a:solidFill>
                            <a:schemeClr val="tx1"/>
                          </a:solidFill>
                          <a:effectLst/>
                        </a:rPr>
                        <a:t>QN 4</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41</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54</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+13</a:t>
                      </a:r>
                    </a:p>
                  </a:txBody>
                  <a:tcPr marL="68580" marR="68580" marT="0" marB="0">
                    <a:solidFill>
                      <a:schemeClr val="bg2">
                        <a:lumMod val="90000"/>
                      </a:schemeClr>
                    </a:solidFill>
                  </a:tcPr>
                </a:tc>
                <a:extLst>
                  <a:ext uri="{0D108BD9-81ED-4DB2-BD59-A6C34878D82A}">
                    <a16:rowId xmlns:a16="http://schemas.microsoft.com/office/drawing/2014/main" val="569266484"/>
                  </a:ext>
                </a:extLst>
              </a:tr>
              <a:tr h="226253">
                <a:tc>
                  <a:txBody>
                    <a:bodyPr/>
                    <a:lstStyle/>
                    <a:p>
                      <a:pPr algn="just">
                        <a:lnSpc>
                          <a:spcPct val="107000"/>
                        </a:lnSpc>
                        <a:spcBef>
                          <a:spcPts val="600"/>
                        </a:spcBef>
                      </a:pPr>
                      <a:r>
                        <a:rPr lang="de-DE" sz="1600" dirty="0">
                          <a:solidFill>
                            <a:schemeClr val="tx1"/>
                          </a:solidFill>
                          <a:effectLst/>
                        </a:rPr>
                        <a:t>QN 4 Ausbildungsjahr 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0</a:t>
                      </a:r>
                    </a:p>
                  </a:txBody>
                  <a:tcPr marL="68580" marR="68580" marT="0" marB="0">
                    <a:solidFill>
                      <a:schemeClr val="bg2"/>
                    </a:solidFill>
                  </a:tcPr>
                </a:tc>
                <a:extLst>
                  <a:ext uri="{0D108BD9-81ED-4DB2-BD59-A6C34878D82A}">
                    <a16:rowId xmlns:a16="http://schemas.microsoft.com/office/drawing/2014/main" val="44809150"/>
                  </a:ext>
                </a:extLst>
              </a:tr>
              <a:tr h="226253">
                <a:tc>
                  <a:txBody>
                    <a:bodyPr/>
                    <a:lstStyle/>
                    <a:p>
                      <a:pPr algn="just">
                        <a:lnSpc>
                          <a:spcPct val="107000"/>
                        </a:lnSpc>
                        <a:spcBef>
                          <a:spcPts val="600"/>
                        </a:spcBef>
                      </a:pPr>
                      <a:r>
                        <a:rPr lang="de-DE" sz="1600" dirty="0">
                          <a:solidFill>
                            <a:schemeClr val="tx1"/>
                          </a:solidFill>
                          <a:effectLst/>
                        </a:rPr>
                        <a:t>QN 4 Ausbildungsjahr 2</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0</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-1</a:t>
                      </a:r>
                    </a:p>
                  </a:txBody>
                  <a:tcPr marL="68580" marR="68580" marT="0" marB="0">
                    <a:solidFill>
                      <a:schemeClr val="bg2">
                        <a:lumMod val="90000"/>
                      </a:schemeClr>
                    </a:solidFill>
                  </a:tcPr>
                </a:tc>
                <a:extLst>
                  <a:ext uri="{0D108BD9-81ED-4DB2-BD59-A6C34878D82A}">
                    <a16:rowId xmlns:a16="http://schemas.microsoft.com/office/drawing/2014/main" val="2075104228"/>
                  </a:ext>
                </a:extLst>
              </a:tr>
              <a:tr h="226253">
                <a:tc>
                  <a:txBody>
                    <a:bodyPr/>
                    <a:lstStyle/>
                    <a:p>
                      <a:pPr algn="just">
                        <a:lnSpc>
                          <a:spcPct val="107000"/>
                        </a:lnSpc>
                        <a:spcBef>
                          <a:spcPts val="600"/>
                        </a:spcBef>
                      </a:pPr>
                      <a:r>
                        <a:rPr lang="de-DE" sz="1600" dirty="0">
                          <a:solidFill>
                            <a:schemeClr val="tx1"/>
                          </a:solidFill>
                          <a:effectLst/>
                        </a:rPr>
                        <a:t>QN 4 Ausbildungsjahr 3</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1646" marR="61646"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3</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4</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+1</a:t>
                      </a:r>
                    </a:p>
                  </a:txBody>
                  <a:tcPr marL="68580" marR="68580" marT="0" marB="0">
                    <a:solidFill>
                      <a:schemeClr val="bg2"/>
                    </a:solidFill>
                  </a:tcPr>
                </a:tc>
                <a:extLst>
                  <a:ext uri="{0D108BD9-81ED-4DB2-BD59-A6C34878D82A}">
                    <a16:rowId xmlns:a16="http://schemas.microsoft.com/office/drawing/2014/main" val="168598634"/>
                  </a:ext>
                </a:extLst>
              </a:tr>
              <a:tr h="252592">
                <a:tc>
                  <a:txBody>
                    <a:bodyPr/>
                    <a:lstStyle/>
                    <a:p>
                      <a:pPr marL="0" algn="just" defTabSz="914400">
                        <a:lnSpc>
                          <a:spcPct val="107000"/>
                        </a:lnSpc>
                        <a:spcBef>
                          <a:spcPts val="600"/>
                        </a:spcBef>
                      </a:pPr>
                      <a:r>
                        <a:rPr lang="de-DE" sz="1600" b="1" dirty="0">
                          <a:solidFill>
                            <a:schemeClr val="tx1"/>
                          </a:solidFill>
                          <a:effectLst/>
                          <a:latin typeface="+mn-lt"/>
                          <a:ea typeface="+mn-ea"/>
                          <a:cs typeface="+mn-cs"/>
                        </a:rPr>
                        <a:t>QN 5 Fach</a:t>
                      </a:r>
                    </a:p>
                  </a:txBody>
                  <a:tcPr marL="61646" marR="61646"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7</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10</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+3</a:t>
                      </a:r>
                    </a:p>
                  </a:txBody>
                  <a:tcPr marL="68580" marR="68580" marT="0" marB="0">
                    <a:solidFill>
                      <a:schemeClr val="bg2">
                        <a:lumMod val="90000"/>
                      </a:schemeClr>
                    </a:solidFill>
                  </a:tcPr>
                </a:tc>
                <a:extLst>
                  <a:ext uri="{0D108BD9-81ED-4DB2-BD59-A6C34878D82A}">
                    <a16:rowId xmlns:a16="http://schemas.microsoft.com/office/drawing/2014/main" val="3093744558"/>
                  </a:ext>
                </a:extLst>
              </a:tr>
              <a:tr h="205502">
                <a:tc>
                  <a:txBody>
                    <a:bodyPr/>
                    <a:lstStyle/>
                    <a:p>
                      <a:pPr marL="0" algn="just" defTabSz="914400">
                        <a:lnSpc>
                          <a:spcPct val="107000"/>
                        </a:lnSpc>
                        <a:spcBef>
                          <a:spcPts val="600"/>
                        </a:spcBef>
                        <a:spcAft>
                          <a:spcPts val="200"/>
                        </a:spcAft>
                      </a:pPr>
                      <a:r>
                        <a:rPr lang="de-DE" sz="1600" b="1" dirty="0">
                          <a:solidFill>
                            <a:schemeClr val="tx1"/>
                          </a:solidFill>
                          <a:effectLst/>
                          <a:latin typeface="+mn-lt"/>
                          <a:ea typeface="+mn-ea"/>
                          <a:cs typeface="+mn-cs"/>
                        </a:rPr>
                        <a:t>QN 5 Leitung</a:t>
                      </a:r>
                    </a:p>
                  </a:txBody>
                  <a:tcPr marL="61646" marR="61646"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6</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5</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a:solidFill>
                            <a:schemeClr val="tx1"/>
                          </a:solidFill>
                          <a:effectLst/>
                          <a:latin typeface="+mn-lt"/>
                          <a:ea typeface="+mn-ea"/>
                          <a:cs typeface="+mn-cs"/>
                        </a:rPr>
                        <a:t>-2</a:t>
                      </a:r>
                    </a:p>
                  </a:txBody>
                  <a:tcPr marL="68580" marR="68580" marT="0" marB="0">
                    <a:solidFill>
                      <a:schemeClr val="bg2"/>
                    </a:solidFill>
                  </a:tcPr>
                </a:tc>
                <a:extLst>
                  <a:ext uri="{0D108BD9-81ED-4DB2-BD59-A6C34878D82A}">
                    <a16:rowId xmlns:a16="http://schemas.microsoft.com/office/drawing/2014/main" val="1457710934"/>
                  </a:ext>
                </a:extLst>
              </a:tr>
              <a:tr h="100217">
                <a:tc>
                  <a:txBody>
                    <a:bodyPr/>
                    <a:lstStyle/>
                    <a:p>
                      <a:pPr marL="0" algn="just" defTabSz="914400">
                        <a:lnSpc>
                          <a:spcPct val="107000"/>
                        </a:lnSpc>
                        <a:spcBef>
                          <a:spcPts val="600"/>
                        </a:spcBef>
                        <a:spcAft>
                          <a:spcPts val="200"/>
                        </a:spcAft>
                      </a:pPr>
                      <a:r>
                        <a:rPr lang="de-DE" sz="1600" b="1" dirty="0">
                          <a:solidFill>
                            <a:schemeClr val="tx1"/>
                          </a:solidFill>
                          <a:effectLst/>
                          <a:latin typeface="+mn-lt"/>
                          <a:ea typeface="+mn-ea"/>
                          <a:cs typeface="+mn-cs"/>
                        </a:rPr>
                        <a:t>QN 6</a:t>
                      </a:r>
                    </a:p>
                  </a:txBody>
                  <a:tcPr marL="61646" marR="61646"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0</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a:t>
                      </a:r>
                    </a:p>
                  </a:txBody>
                  <a:tcPr marL="61646" marR="0" marT="0" marB="0">
                    <a:solidFill>
                      <a:schemeClr val="bg2"/>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a:t>
                      </a:r>
                    </a:p>
                  </a:txBody>
                  <a:tcPr marL="68580" marR="68580" marT="0" marB="0">
                    <a:solidFill>
                      <a:schemeClr val="bg2"/>
                    </a:solidFill>
                  </a:tcPr>
                </a:tc>
                <a:extLst>
                  <a:ext uri="{0D108BD9-81ED-4DB2-BD59-A6C34878D82A}">
                    <a16:rowId xmlns:a16="http://schemas.microsoft.com/office/drawing/2014/main" val="865733718"/>
                  </a:ext>
                </a:extLst>
              </a:tr>
              <a:tr h="0">
                <a:tc>
                  <a:txBody>
                    <a:bodyPr/>
                    <a:lstStyle/>
                    <a:p>
                      <a:pPr marL="0" algn="just" defTabSz="914400">
                        <a:lnSpc>
                          <a:spcPct val="107000"/>
                        </a:lnSpc>
                        <a:spcBef>
                          <a:spcPts val="600"/>
                        </a:spcBef>
                        <a:spcAft>
                          <a:spcPts val="200"/>
                        </a:spcAft>
                      </a:pPr>
                      <a:r>
                        <a:rPr lang="de-DE" sz="1600" b="1" dirty="0">
                          <a:solidFill>
                            <a:schemeClr val="tx1"/>
                          </a:solidFill>
                          <a:effectLst/>
                          <a:latin typeface="+mn-lt"/>
                          <a:ea typeface="+mn-ea"/>
                          <a:cs typeface="+mn-cs"/>
                        </a:rPr>
                        <a:t>Gesamt</a:t>
                      </a:r>
                    </a:p>
                  </a:txBody>
                  <a:tcPr marL="61646" marR="61646"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137</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158</a:t>
                      </a:r>
                    </a:p>
                  </a:txBody>
                  <a:tcPr marL="61646" marR="0" marT="0" marB="0">
                    <a:solidFill>
                      <a:schemeClr val="bg2">
                        <a:lumMod val="90000"/>
                      </a:schemeClr>
                    </a:solidFill>
                  </a:tcPr>
                </a:tc>
                <a:tc>
                  <a:txBody>
                    <a:bodyPr/>
                    <a:lstStyle/>
                    <a:p>
                      <a:pPr marL="0" marR="900430" algn="r" defTabSz="914400">
                        <a:lnSpc>
                          <a:spcPct val="107000"/>
                        </a:lnSpc>
                        <a:spcBef>
                          <a:spcPts val="600"/>
                        </a:spcBef>
                        <a:spcAft>
                          <a:spcPts val="0"/>
                        </a:spcAft>
                      </a:pPr>
                      <a:r>
                        <a:rPr lang="de-DE" sz="1600" dirty="0">
                          <a:solidFill>
                            <a:schemeClr val="tx1"/>
                          </a:solidFill>
                          <a:effectLst/>
                          <a:latin typeface="+mn-lt"/>
                          <a:ea typeface="+mn-ea"/>
                          <a:cs typeface="+mn-cs"/>
                        </a:rPr>
                        <a:t>+19</a:t>
                      </a:r>
                    </a:p>
                  </a:txBody>
                  <a:tcPr marL="68580" marR="68580" marT="0" marB="0">
                    <a:solidFill>
                      <a:schemeClr val="bg2">
                        <a:lumMod val="90000"/>
                      </a:schemeClr>
                    </a:solidFill>
                  </a:tcPr>
                </a:tc>
                <a:extLst>
                  <a:ext uri="{0D108BD9-81ED-4DB2-BD59-A6C34878D82A}">
                    <a16:rowId xmlns:a16="http://schemas.microsoft.com/office/drawing/2014/main" val="69315084"/>
                  </a:ext>
                </a:extLst>
              </a:tr>
            </a:tbl>
          </a:graphicData>
        </a:graphic>
      </p:graphicFrame>
      <p:sp>
        <p:nvSpPr>
          <p:cNvPr id="4" name="Textplatzhalter 3">
            <a:extLst>
              <a:ext uri="{FF2B5EF4-FFF2-40B4-BE49-F238E27FC236}">
                <a16:creationId xmlns:a16="http://schemas.microsoft.com/office/drawing/2014/main" id="{DA403C67-C647-920F-D799-1DB0722E12BC}"/>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6" name="Titel 1">
            <a:extLst>
              <a:ext uri="{FF2B5EF4-FFF2-40B4-BE49-F238E27FC236}">
                <a16:creationId xmlns:a16="http://schemas.microsoft.com/office/drawing/2014/main" id="{DE235793-E84B-B105-7C2E-0AF260BE56EA}"/>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altLang="de-DE" sz="2800" dirty="0" bmk="_Toc204367473">
                <a:solidFill>
                  <a:srgbClr val="000000"/>
                </a:solidFill>
                <a:ea typeface="Calibri" panose="020F0502020204030204" pitchFamily="34" charset="0"/>
                <a:cs typeface="Calibri" panose="020F0502020204030204" pitchFamily="34" charset="0"/>
              </a:rPr>
              <a:t>Qualifikationsniveaus der beschatteten Pflegekräfte</a:t>
            </a:r>
            <a:endParaRPr sz="2800" dirty="0"/>
          </a:p>
        </p:txBody>
      </p:sp>
      <p:sp>
        <p:nvSpPr>
          <p:cNvPr id="9" name="Rechteck 8">
            <a:extLst>
              <a:ext uri="{FF2B5EF4-FFF2-40B4-BE49-F238E27FC236}">
                <a16:creationId xmlns:a16="http://schemas.microsoft.com/office/drawing/2014/main" id="{CCF820A0-0667-F920-AAC2-453CC13A6A55}"/>
              </a:ext>
            </a:extLst>
          </p:cNvPr>
          <p:cNvSpPr/>
          <p:nvPr/>
        </p:nvSpPr>
        <p:spPr bwMode="auto">
          <a:xfrm>
            <a:off x="2207568" y="3802962"/>
            <a:ext cx="7488832" cy="50967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654777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le 7">
            <a:extLst>
              <a:ext uri="{FF2B5EF4-FFF2-40B4-BE49-F238E27FC236}">
                <a16:creationId xmlns:a16="http://schemas.microsoft.com/office/drawing/2014/main" id="{585DF230-75C5-46CE-A6C9-ADE80FB8406F}"/>
              </a:ext>
            </a:extLst>
          </p:cNvPr>
          <p:cNvGraphicFramePr>
            <a:graphicFrameLocks noGrp="1"/>
          </p:cNvGraphicFramePr>
          <p:nvPr>
            <p:extLst>
              <p:ext uri="{D42A27DB-BD31-4B8C-83A1-F6EECF244321}">
                <p14:modId xmlns:p14="http://schemas.microsoft.com/office/powerpoint/2010/main" val="1307552264"/>
              </p:ext>
            </p:extLst>
          </p:nvPr>
        </p:nvGraphicFramePr>
        <p:xfrm>
          <a:off x="2351584" y="2492896"/>
          <a:ext cx="5256584" cy="2619383"/>
        </p:xfrm>
        <a:graphic>
          <a:graphicData uri="http://schemas.openxmlformats.org/drawingml/2006/table">
            <a:tbl>
              <a:tblPr firstRow="1" firstCol="1" bandRow="1">
                <a:tableStyleId>{F5AB1C69-6EDB-4FF4-983F-18BD219EF322}</a:tableStyleId>
              </a:tblPr>
              <a:tblGrid>
                <a:gridCol w="1368152">
                  <a:extLst>
                    <a:ext uri="{9D8B030D-6E8A-4147-A177-3AD203B41FA5}">
                      <a16:colId xmlns:a16="http://schemas.microsoft.com/office/drawing/2014/main" val="3936467527"/>
                    </a:ext>
                  </a:extLst>
                </a:gridCol>
                <a:gridCol w="1152128">
                  <a:extLst>
                    <a:ext uri="{9D8B030D-6E8A-4147-A177-3AD203B41FA5}">
                      <a16:colId xmlns:a16="http://schemas.microsoft.com/office/drawing/2014/main" val="1587094936"/>
                    </a:ext>
                  </a:extLst>
                </a:gridCol>
                <a:gridCol w="1224136">
                  <a:extLst>
                    <a:ext uri="{9D8B030D-6E8A-4147-A177-3AD203B41FA5}">
                      <a16:colId xmlns:a16="http://schemas.microsoft.com/office/drawing/2014/main" val="1815306519"/>
                    </a:ext>
                  </a:extLst>
                </a:gridCol>
                <a:gridCol w="1512168">
                  <a:extLst>
                    <a:ext uri="{9D8B030D-6E8A-4147-A177-3AD203B41FA5}">
                      <a16:colId xmlns:a16="http://schemas.microsoft.com/office/drawing/2014/main" val="2602008884"/>
                    </a:ext>
                  </a:extLst>
                </a:gridCol>
              </a:tblGrid>
              <a:tr h="411798">
                <a:tc>
                  <a:txBody>
                    <a:bodyPr/>
                    <a:lstStyle/>
                    <a:p>
                      <a:pPr algn="just">
                        <a:lnSpc>
                          <a:spcPct val="107000"/>
                        </a:lnSpc>
                        <a:spcBef>
                          <a:spcPts val="200"/>
                        </a:spcBef>
                        <a:spcAft>
                          <a:spcPts val="200"/>
                        </a:spcAft>
                      </a:pPr>
                      <a:r>
                        <a:rPr lang="de-DE" sz="1600" dirty="0">
                          <a:solidFill>
                            <a:schemeClr val="tx1"/>
                          </a:solidFill>
                          <a:effectLst/>
                        </a:rPr>
                        <a:t>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algn="ctr">
                        <a:lnSpc>
                          <a:spcPct val="107000"/>
                        </a:lnSpc>
                        <a:spcBef>
                          <a:spcPts val="200"/>
                        </a:spcBef>
                        <a:spcAft>
                          <a:spcPts val="200"/>
                        </a:spcAft>
                      </a:pPr>
                      <a:r>
                        <a:rPr lang="de-DE" sz="1600" dirty="0">
                          <a:solidFill>
                            <a:schemeClr val="tx1"/>
                          </a:solidFill>
                          <a:effectLst/>
                        </a:rPr>
                        <a:t>PeBeM1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algn="ctr">
                        <a:lnSpc>
                          <a:spcPct val="107000"/>
                        </a:lnSpc>
                        <a:spcBef>
                          <a:spcPts val="200"/>
                        </a:spcBef>
                        <a:spcAft>
                          <a:spcPts val="200"/>
                        </a:spcAft>
                      </a:pPr>
                      <a:r>
                        <a:rPr lang="de-DE" sz="1600" dirty="0">
                          <a:solidFill>
                            <a:schemeClr val="tx1"/>
                          </a:solidFill>
                          <a:effectLst/>
                        </a:rPr>
                        <a:t>PeBeM3 t</a:t>
                      </a:r>
                      <a:r>
                        <a:rPr lang="de-DE" sz="1600" baseline="-25000" dirty="0">
                          <a:solidFill>
                            <a:schemeClr val="tx1"/>
                          </a:solidFill>
                          <a:effectLst/>
                        </a:rPr>
                        <a:t>0</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algn="ctr">
                        <a:lnSpc>
                          <a:spcPct val="107000"/>
                        </a:lnSpc>
                        <a:spcBef>
                          <a:spcPts val="200"/>
                        </a:spcBef>
                        <a:spcAft>
                          <a:spcPts val="200"/>
                        </a:spcAft>
                      </a:pPr>
                      <a:r>
                        <a:rPr lang="de-DE" sz="1600" dirty="0">
                          <a:solidFill>
                            <a:schemeClr val="tx1"/>
                          </a:solidFill>
                          <a:effectLst/>
                        </a:rPr>
                        <a:t>PeBeM3 t</a:t>
                      </a:r>
                      <a:r>
                        <a:rPr lang="de-DE" sz="1600" baseline="-25000" dirty="0">
                          <a:solidFill>
                            <a:schemeClr val="tx1"/>
                          </a:solidFill>
                          <a:effectLst/>
                        </a:rPr>
                        <a:t>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extLst>
                  <a:ext uri="{0D108BD9-81ED-4DB2-BD59-A6C34878D82A}">
                    <a16:rowId xmlns:a16="http://schemas.microsoft.com/office/drawing/2014/main" val="3192248504"/>
                  </a:ext>
                </a:extLst>
              </a:tr>
              <a:tr h="339790">
                <a:tc>
                  <a:txBody>
                    <a:bodyPr/>
                    <a:lstStyle/>
                    <a:p>
                      <a:pPr algn="just">
                        <a:lnSpc>
                          <a:spcPct val="107000"/>
                        </a:lnSpc>
                        <a:spcBef>
                          <a:spcPts val="200"/>
                        </a:spcBef>
                      </a:pPr>
                      <a:r>
                        <a:rPr lang="de-DE" sz="1600" dirty="0">
                          <a:solidFill>
                            <a:schemeClr val="tx1"/>
                          </a:solidFill>
                          <a:effectLst/>
                        </a:rPr>
                        <a:t>Pflegegrad 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solidFill>
                  </a:tcPr>
                </a:tc>
                <a:tc>
                  <a:txBody>
                    <a:bodyPr/>
                    <a:lstStyle/>
                    <a:p>
                      <a:pPr marR="502920" algn="r">
                        <a:lnSpc>
                          <a:spcPct val="107000"/>
                        </a:lnSpc>
                        <a:spcBef>
                          <a:spcPts val="200"/>
                        </a:spcBef>
                        <a:spcAft>
                          <a:spcPts val="0"/>
                        </a:spcAft>
                      </a:pPr>
                      <a:r>
                        <a:rPr lang="de-DE" sz="1600" dirty="0">
                          <a:solidFill>
                            <a:schemeClr val="tx1"/>
                          </a:solidFill>
                          <a:effectLst/>
                        </a:rPr>
                        <a:t>56</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solidFill>
                  </a:tcPr>
                </a:tc>
                <a:tc>
                  <a:txBody>
                    <a:bodyPr/>
                    <a:lstStyle/>
                    <a:p>
                      <a:pPr marR="502920" algn="r">
                        <a:lnSpc>
                          <a:spcPct val="107000"/>
                        </a:lnSpc>
                        <a:spcBef>
                          <a:spcPts val="200"/>
                        </a:spcBef>
                        <a:spcAft>
                          <a:spcPts val="0"/>
                        </a:spcAft>
                      </a:pPr>
                      <a:r>
                        <a:rPr lang="de-DE" sz="1600" dirty="0">
                          <a:solidFill>
                            <a:schemeClr val="tx1"/>
                          </a:solidFill>
                          <a:effectLst/>
                        </a:rPr>
                        <a:t>61,7</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solidFill>
                  </a:tcPr>
                </a:tc>
                <a:tc>
                  <a:txBody>
                    <a:bodyPr/>
                    <a:lstStyle/>
                    <a:p>
                      <a:pPr marR="502920" algn="r">
                        <a:lnSpc>
                          <a:spcPct val="107000"/>
                        </a:lnSpc>
                        <a:spcBef>
                          <a:spcPts val="200"/>
                        </a:spcBef>
                        <a:spcAft>
                          <a:spcPts val="0"/>
                        </a:spcAft>
                      </a:pPr>
                      <a:r>
                        <a:rPr lang="de-DE" sz="1600" dirty="0">
                          <a:solidFill>
                            <a:schemeClr val="tx1"/>
                          </a:solidFill>
                          <a:effectLst/>
                        </a:rPr>
                        <a:t>66,3</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solidFill>
                  </a:tcPr>
                </a:tc>
                <a:extLst>
                  <a:ext uri="{0D108BD9-81ED-4DB2-BD59-A6C34878D82A}">
                    <a16:rowId xmlns:a16="http://schemas.microsoft.com/office/drawing/2014/main" val="3563566293"/>
                  </a:ext>
                </a:extLst>
              </a:tr>
              <a:tr h="339790">
                <a:tc>
                  <a:txBody>
                    <a:bodyPr/>
                    <a:lstStyle/>
                    <a:p>
                      <a:pPr algn="just">
                        <a:lnSpc>
                          <a:spcPct val="107000"/>
                        </a:lnSpc>
                        <a:spcBef>
                          <a:spcPts val="600"/>
                        </a:spcBef>
                      </a:pPr>
                      <a:r>
                        <a:rPr lang="de-DE" sz="1600" dirty="0">
                          <a:solidFill>
                            <a:schemeClr val="tx1"/>
                          </a:solidFill>
                          <a:effectLst/>
                        </a:rPr>
                        <a:t>Pflegegrad 2</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tc>
                  <a:txBody>
                    <a:bodyPr/>
                    <a:lstStyle/>
                    <a:p>
                      <a:pPr marR="502920" algn="r">
                        <a:lnSpc>
                          <a:spcPct val="107000"/>
                        </a:lnSpc>
                        <a:spcBef>
                          <a:spcPts val="600"/>
                        </a:spcBef>
                        <a:spcAft>
                          <a:spcPts val="0"/>
                        </a:spcAft>
                      </a:pPr>
                      <a:r>
                        <a:rPr lang="de-DE" sz="1600" dirty="0">
                          <a:solidFill>
                            <a:schemeClr val="tx1"/>
                          </a:solidFill>
                          <a:effectLst/>
                        </a:rPr>
                        <a:t>66</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lumMod val="90000"/>
                      </a:schemeClr>
                    </a:solidFill>
                  </a:tcPr>
                </a:tc>
                <a:tc>
                  <a:txBody>
                    <a:bodyPr/>
                    <a:lstStyle/>
                    <a:p>
                      <a:pPr marR="502920" algn="r">
                        <a:lnSpc>
                          <a:spcPct val="107000"/>
                        </a:lnSpc>
                        <a:spcBef>
                          <a:spcPts val="600"/>
                        </a:spcBef>
                        <a:spcAft>
                          <a:spcPts val="0"/>
                        </a:spcAft>
                      </a:pPr>
                      <a:r>
                        <a:rPr lang="de-DE" sz="1600" dirty="0">
                          <a:solidFill>
                            <a:schemeClr val="tx1"/>
                          </a:solidFill>
                          <a:effectLst/>
                        </a:rPr>
                        <a:t>73,4</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lumMod val="90000"/>
                      </a:schemeClr>
                    </a:solidFill>
                  </a:tcPr>
                </a:tc>
                <a:tc>
                  <a:txBody>
                    <a:bodyPr/>
                    <a:lstStyle/>
                    <a:p>
                      <a:pPr marR="502920" algn="r">
                        <a:lnSpc>
                          <a:spcPct val="107000"/>
                        </a:lnSpc>
                        <a:spcBef>
                          <a:spcPts val="600"/>
                        </a:spcBef>
                        <a:spcAft>
                          <a:spcPts val="0"/>
                        </a:spcAft>
                      </a:pPr>
                      <a:r>
                        <a:rPr lang="de-DE" sz="1600" dirty="0">
                          <a:solidFill>
                            <a:schemeClr val="tx1"/>
                          </a:solidFill>
                          <a:effectLst/>
                        </a:rPr>
                        <a:t>77,5</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lumMod val="90000"/>
                      </a:schemeClr>
                    </a:solidFill>
                  </a:tcPr>
                </a:tc>
                <a:extLst>
                  <a:ext uri="{0D108BD9-81ED-4DB2-BD59-A6C34878D82A}">
                    <a16:rowId xmlns:a16="http://schemas.microsoft.com/office/drawing/2014/main" val="2796855387"/>
                  </a:ext>
                </a:extLst>
              </a:tr>
              <a:tr h="339790">
                <a:tc>
                  <a:txBody>
                    <a:bodyPr/>
                    <a:lstStyle/>
                    <a:p>
                      <a:pPr algn="just">
                        <a:lnSpc>
                          <a:spcPct val="107000"/>
                        </a:lnSpc>
                        <a:spcBef>
                          <a:spcPts val="600"/>
                        </a:spcBef>
                      </a:pPr>
                      <a:r>
                        <a:rPr lang="de-DE" sz="1600" dirty="0">
                          <a:solidFill>
                            <a:schemeClr val="tx1"/>
                          </a:solidFill>
                          <a:effectLst/>
                        </a:rPr>
                        <a:t>Pflegegrad 3</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solidFill>
                  </a:tcPr>
                </a:tc>
                <a:tc>
                  <a:txBody>
                    <a:bodyPr/>
                    <a:lstStyle/>
                    <a:p>
                      <a:pPr marR="502920" algn="r">
                        <a:lnSpc>
                          <a:spcPct val="107000"/>
                        </a:lnSpc>
                        <a:spcBef>
                          <a:spcPts val="600"/>
                        </a:spcBef>
                        <a:spcAft>
                          <a:spcPts val="0"/>
                        </a:spcAft>
                      </a:pPr>
                      <a:r>
                        <a:rPr lang="de-DE" sz="1600" dirty="0">
                          <a:solidFill>
                            <a:schemeClr val="tx1"/>
                          </a:solidFill>
                          <a:effectLst/>
                        </a:rPr>
                        <a:t>86</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solidFill>
                  </a:tcPr>
                </a:tc>
                <a:tc>
                  <a:txBody>
                    <a:bodyPr/>
                    <a:lstStyle/>
                    <a:p>
                      <a:pPr marR="502920" algn="r">
                        <a:lnSpc>
                          <a:spcPct val="107000"/>
                        </a:lnSpc>
                        <a:spcBef>
                          <a:spcPts val="600"/>
                        </a:spcBef>
                        <a:spcAft>
                          <a:spcPts val="0"/>
                        </a:spcAft>
                      </a:pPr>
                      <a:r>
                        <a:rPr lang="de-DE" sz="1600" dirty="0">
                          <a:solidFill>
                            <a:schemeClr val="tx1"/>
                          </a:solidFill>
                          <a:effectLst/>
                        </a:rPr>
                        <a:t>92,4</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solidFill>
                  </a:tcPr>
                </a:tc>
                <a:tc>
                  <a:txBody>
                    <a:bodyPr/>
                    <a:lstStyle/>
                    <a:p>
                      <a:pPr marR="502920" algn="r">
                        <a:lnSpc>
                          <a:spcPct val="107000"/>
                        </a:lnSpc>
                        <a:spcBef>
                          <a:spcPts val="600"/>
                        </a:spcBef>
                        <a:spcAft>
                          <a:spcPts val="0"/>
                        </a:spcAft>
                      </a:pPr>
                      <a:r>
                        <a:rPr lang="de-DE" sz="1600" dirty="0">
                          <a:solidFill>
                            <a:schemeClr val="tx1"/>
                          </a:solidFill>
                          <a:effectLst/>
                        </a:rPr>
                        <a:t>104,1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solidFill>
                  </a:tcPr>
                </a:tc>
                <a:extLst>
                  <a:ext uri="{0D108BD9-81ED-4DB2-BD59-A6C34878D82A}">
                    <a16:rowId xmlns:a16="http://schemas.microsoft.com/office/drawing/2014/main" val="1098485848"/>
                  </a:ext>
                </a:extLst>
              </a:tr>
              <a:tr h="339790">
                <a:tc>
                  <a:txBody>
                    <a:bodyPr/>
                    <a:lstStyle/>
                    <a:p>
                      <a:pPr algn="just">
                        <a:lnSpc>
                          <a:spcPct val="107000"/>
                        </a:lnSpc>
                        <a:spcBef>
                          <a:spcPts val="600"/>
                        </a:spcBef>
                      </a:pPr>
                      <a:r>
                        <a:rPr lang="de-DE" sz="1600" dirty="0">
                          <a:solidFill>
                            <a:schemeClr val="tx1"/>
                          </a:solidFill>
                          <a:effectLst/>
                        </a:rPr>
                        <a:t>Pflegegrad 4</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tc>
                  <a:txBody>
                    <a:bodyPr/>
                    <a:lstStyle/>
                    <a:p>
                      <a:pPr marR="502920" algn="r">
                        <a:lnSpc>
                          <a:spcPct val="107000"/>
                        </a:lnSpc>
                        <a:spcBef>
                          <a:spcPts val="600"/>
                        </a:spcBef>
                        <a:spcAft>
                          <a:spcPts val="0"/>
                        </a:spcAft>
                      </a:pPr>
                      <a:r>
                        <a:rPr lang="de-DE" sz="1600" dirty="0">
                          <a:solidFill>
                            <a:schemeClr val="tx1"/>
                          </a:solidFill>
                          <a:effectLst/>
                        </a:rPr>
                        <a:t>115</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lumMod val="90000"/>
                      </a:schemeClr>
                    </a:solidFill>
                  </a:tcPr>
                </a:tc>
                <a:tc>
                  <a:txBody>
                    <a:bodyPr/>
                    <a:lstStyle/>
                    <a:p>
                      <a:pPr marR="502920" algn="r">
                        <a:lnSpc>
                          <a:spcPct val="107000"/>
                        </a:lnSpc>
                        <a:spcBef>
                          <a:spcPts val="600"/>
                        </a:spcBef>
                        <a:spcAft>
                          <a:spcPts val="0"/>
                        </a:spcAft>
                      </a:pPr>
                      <a:r>
                        <a:rPr lang="de-DE" sz="1600" dirty="0">
                          <a:solidFill>
                            <a:schemeClr val="tx1"/>
                          </a:solidFill>
                          <a:effectLst/>
                        </a:rPr>
                        <a:t>120,9</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lumMod val="90000"/>
                      </a:schemeClr>
                    </a:solidFill>
                  </a:tcPr>
                </a:tc>
                <a:tc>
                  <a:txBody>
                    <a:bodyPr/>
                    <a:lstStyle/>
                    <a:p>
                      <a:pPr marR="502920" algn="r">
                        <a:lnSpc>
                          <a:spcPct val="107000"/>
                        </a:lnSpc>
                        <a:spcBef>
                          <a:spcPts val="600"/>
                        </a:spcBef>
                        <a:spcAft>
                          <a:spcPts val="0"/>
                        </a:spcAft>
                      </a:pPr>
                      <a:r>
                        <a:rPr lang="de-DE" sz="1600" dirty="0">
                          <a:solidFill>
                            <a:schemeClr val="tx1"/>
                          </a:solidFill>
                          <a:effectLst/>
                        </a:rPr>
                        <a:t>131,7</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lumMod val="90000"/>
                      </a:schemeClr>
                    </a:solidFill>
                  </a:tcPr>
                </a:tc>
                <a:extLst>
                  <a:ext uri="{0D108BD9-81ED-4DB2-BD59-A6C34878D82A}">
                    <a16:rowId xmlns:a16="http://schemas.microsoft.com/office/drawing/2014/main" val="2511295290"/>
                  </a:ext>
                </a:extLst>
              </a:tr>
              <a:tr h="339790">
                <a:tc>
                  <a:txBody>
                    <a:bodyPr/>
                    <a:lstStyle/>
                    <a:p>
                      <a:pPr algn="just">
                        <a:lnSpc>
                          <a:spcPct val="107000"/>
                        </a:lnSpc>
                        <a:spcBef>
                          <a:spcPts val="200"/>
                        </a:spcBef>
                        <a:spcAft>
                          <a:spcPts val="200"/>
                        </a:spcAft>
                      </a:pPr>
                      <a:r>
                        <a:rPr lang="de-DE" sz="1600" dirty="0">
                          <a:solidFill>
                            <a:schemeClr val="tx1"/>
                          </a:solidFill>
                          <a:effectLst/>
                        </a:rPr>
                        <a:t>Pflegegrad 5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solidFill>
                  </a:tcPr>
                </a:tc>
                <a:tc>
                  <a:txBody>
                    <a:bodyPr/>
                    <a:lstStyle/>
                    <a:p>
                      <a:pPr marR="502920" algn="r">
                        <a:lnSpc>
                          <a:spcPct val="107000"/>
                        </a:lnSpc>
                        <a:spcBef>
                          <a:spcPts val="600"/>
                        </a:spcBef>
                        <a:spcAft>
                          <a:spcPts val="0"/>
                        </a:spcAft>
                      </a:pPr>
                      <a:r>
                        <a:rPr lang="de-DE" sz="1600" dirty="0">
                          <a:solidFill>
                            <a:schemeClr val="tx1"/>
                          </a:solidFill>
                          <a:effectLst/>
                        </a:rPr>
                        <a:t>146</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solidFill>
                  </a:tcPr>
                </a:tc>
                <a:tc>
                  <a:txBody>
                    <a:bodyPr/>
                    <a:lstStyle/>
                    <a:p>
                      <a:pPr marR="502920" algn="r">
                        <a:lnSpc>
                          <a:spcPct val="107000"/>
                        </a:lnSpc>
                        <a:spcBef>
                          <a:spcPts val="600"/>
                        </a:spcBef>
                        <a:spcAft>
                          <a:spcPts val="0"/>
                        </a:spcAft>
                      </a:pPr>
                      <a:r>
                        <a:rPr lang="de-DE" sz="1600" dirty="0">
                          <a:solidFill>
                            <a:schemeClr val="tx1"/>
                          </a:solidFill>
                          <a:effectLst/>
                        </a:rPr>
                        <a:t>154,7</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solidFill>
                  </a:tcPr>
                </a:tc>
                <a:tc>
                  <a:txBody>
                    <a:bodyPr/>
                    <a:lstStyle/>
                    <a:p>
                      <a:pPr marR="502920" algn="r">
                        <a:lnSpc>
                          <a:spcPct val="107000"/>
                        </a:lnSpc>
                        <a:spcBef>
                          <a:spcPts val="600"/>
                        </a:spcBef>
                        <a:spcAft>
                          <a:spcPts val="0"/>
                        </a:spcAft>
                      </a:pPr>
                      <a:r>
                        <a:rPr lang="de-DE" sz="1600" dirty="0">
                          <a:solidFill>
                            <a:schemeClr val="tx1"/>
                          </a:solidFill>
                          <a:effectLst/>
                        </a:rPr>
                        <a:t>187,2</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solidFill>
                  </a:tcPr>
                </a:tc>
                <a:extLst>
                  <a:ext uri="{0D108BD9-81ED-4DB2-BD59-A6C34878D82A}">
                    <a16:rowId xmlns:a16="http://schemas.microsoft.com/office/drawing/2014/main" val="4031159511"/>
                  </a:ext>
                </a:extLst>
              </a:tr>
              <a:tr h="409531">
                <a:tc>
                  <a:txBody>
                    <a:bodyPr/>
                    <a:lstStyle/>
                    <a:p>
                      <a:pPr algn="just">
                        <a:lnSpc>
                          <a:spcPct val="107000"/>
                        </a:lnSpc>
                        <a:spcBef>
                          <a:spcPts val="200"/>
                        </a:spcBef>
                        <a:spcAft>
                          <a:spcPts val="200"/>
                        </a:spcAft>
                      </a:pPr>
                      <a:r>
                        <a:rPr lang="de-DE" sz="1600" dirty="0">
                          <a:solidFill>
                            <a:schemeClr val="tx1"/>
                          </a:solidFill>
                          <a:effectLst/>
                        </a:rPr>
                        <a:t>gewichteter Mittelwert</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tc>
                  <a:txBody>
                    <a:bodyPr/>
                    <a:lstStyle/>
                    <a:p>
                      <a:pPr marR="504190" algn="r">
                        <a:lnSpc>
                          <a:spcPct val="107000"/>
                        </a:lnSpc>
                        <a:spcBef>
                          <a:spcPts val="200"/>
                        </a:spcBef>
                        <a:spcAft>
                          <a:spcPts val="200"/>
                        </a:spcAft>
                      </a:pPr>
                      <a:r>
                        <a:rPr lang="de-DE" sz="1600" dirty="0">
                          <a:solidFill>
                            <a:schemeClr val="tx1"/>
                          </a:solidFill>
                          <a:effectLst/>
                        </a:rPr>
                        <a:t>99</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lumMod val="90000"/>
                      </a:schemeClr>
                    </a:solidFill>
                  </a:tcPr>
                </a:tc>
                <a:tc>
                  <a:txBody>
                    <a:bodyPr/>
                    <a:lstStyle/>
                    <a:p>
                      <a:pPr marR="504190" algn="r">
                        <a:lnSpc>
                          <a:spcPct val="107000"/>
                        </a:lnSpc>
                        <a:spcBef>
                          <a:spcPts val="200"/>
                        </a:spcBef>
                        <a:spcAft>
                          <a:spcPts val="200"/>
                        </a:spcAft>
                      </a:pPr>
                      <a:r>
                        <a:rPr lang="de-DE" sz="1600" dirty="0">
                          <a:solidFill>
                            <a:schemeClr val="tx1"/>
                          </a:solidFill>
                          <a:effectLst/>
                        </a:rPr>
                        <a:t>107,4</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lumMod val="90000"/>
                      </a:schemeClr>
                    </a:solidFill>
                  </a:tcPr>
                </a:tc>
                <a:tc>
                  <a:txBody>
                    <a:bodyPr/>
                    <a:lstStyle/>
                    <a:p>
                      <a:pPr marR="504190" algn="r">
                        <a:lnSpc>
                          <a:spcPct val="107000"/>
                        </a:lnSpc>
                        <a:spcBef>
                          <a:spcPts val="200"/>
                        </a:spcBef>
                        <a:spcAft>
                          <a:spcPts val="200"/>
                        </a:spcAft>
                      </a:pPr>
                      <a:r>
                        <a:rPr lang="de-DE" sz="1600" dirty="0">
                          <a:solidFill>
                            <a:schemeClr val="tx1"/>
                          </a:solidFill>
                          <a:effectLst/>
                        </a:rPr>
                        <a:t>120,6</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0" marT="0" marB="0" anchor="ctr">
                    <a:solidFill>
                      <a:schemeClr val="bg2">
                        <a:lumMod val="90000"/>
                      </a:schemeClr>
                    </a:solidFill>
                  </a:tcPr>
                </a:tc>
                <a:extLst>
                  <a:ext uri="{0D108BD9-81ED-4DB2-BD59-A6C34878D82A}">
                    <a16:rowId xmlns:a16="http://schemas.microsoft.com/office/drawing/2014/main" val="2797894429"/>
                  </a:ext>
                </a:extLst>
              </a:tr>
            </a:tbl>
          </a:graphicData>
        </a:graphic>
      </p:graphicFrame>
      <p:sp>
        <p:nvSpPr>
          <p:cNvPr id="3" name="Textplatzhalter 3">
            <a:extLst>
              <a:ext uri="{FF2B5EF4-FFF2-40B4-BE49-F238E27FC236}">
                <a16:creationId xmlns:a16="http://schemas.microsoft.com/office/drawing/2014/main" id="{ACCEA78D-0561-CC70-14F9-410E1D8AB27C}"/>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4" name="Titel 1">
            <a:extLst>
              <a:ext uri="{FF2B5EF4-FFF2-40B4-BE49-F238E27FC236}">
                <a16:creationId xmlns:a16="http://schemas.microsoft.com/office/drawing/2014/main" id="{425BFDED-6D55-63D4-691B-82B2B9475A8A}"/>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ea typeface="Calibri" panose="020F0502020204030204" pitchFamily="34" charset="0"/>
              </a:rPr>
              <a:t>IST-Zeitmengen pro Person und Tag (in Minuten)</a:t>
            </a:r>
            <a:endParaRPr sz="2800" dirty="0"/>
          </a:p>
        </p:txBody>
      </p:sp>
      <p:sp>
        <p:nvSpPr>
          <p:cNvPr id="11" name="Titel 1">
            <a:extLst>
              <a:ext uri="{FF2B5EF4-FFF2-40B4-BE49-F238E27FC236}">
                <a16:creationId xmlns:a16="http://schemas.microsoft.com/office/drawing/2014/main" id="{84CB62E5-4BC1-E956-9A20-CC4E6F397865}"/>
              </a:ext>
            </a:extLst>
          </p:cNvPr>
          <p:cNvSpPr>
            <a:spLocks/>
          </p:cNvSpPr>
          <p:nvPr/>
        </p:nvSpPr>
        <p:spPr bwMode="gray">
          <a:xfrm>
            <a:off x="2351584" y="566124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marL="457200" indent="-457200">
              <a:buFont typeface="Wingdings" panose="05000000000000000000" pitchFamily="2" charset="2"/>
              <a:buChar char="Ø"/>
              <a:defRPr/>
            </a:pPr>
            <a:r>
              <a:rPr lang="de-DE" sz="2400" dirty="0">
                <a:ea typeface="Calibri" panose="020F0502020204030204" pitchFamily="34" charset="0"/>
              </a:rPr>
              <a:t>Bei den Bewohnenden kommt mehr Pflegezeit an.</a:t>
            </a:r>
            <a:endParaRPr sz="2400" dirty="0"/>
          </a:p>
        </p:txBody>
      </p:sp>
    </p:spTree>
    <p:extLst>
      <p:ext uri="{BB962C8B-B14F-4D97-AF65-F5344CB8AC3E}">
        <p14:creationId xmlns:p14="http://schemas.microsoft.com/office/powerpoint/2010/main" val="278789773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3">
            <a:extLst>
              <a:ext uri="{FF2B5EF4-FFF2-40B4-BE49-F238E27FC236}">
                <a16:creationId xmlns:a16="http://schemas.microsoft.com/office/drawing/2014/main" id="{14C46683-75C1-A7C8-F31E-29342A9ADB6F}"/>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6" name="Titel 1">
            <a:extLst>
              <a:ext uri="{FF2B5EF4-FFF2-40B4-BE49-F238E27FC236}">
                <a16:creationId xmlns:a16="http://schemas.microsoft.com/office/drawing/2014/main" id="{B67D858E-421A-6D4A-6649-E2D7CC20CECA}"/>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ea typeface="Calibri" panose="020F0502020204030204" pitchFamily="34" charset="0"/>
              </a:rPr>
              <a:t>Ressourceneinsatz und Steigerung der IST-Zeitmenge</a:t>
            </a:r>
            <a:endParaRPr sz="2800" dirty="0"/>
          </a:p>
        </p:txBody>
      </p:sp>
      <p:pic>
        <p:nvPicPr>
          <p:cNvPr id="11" name="Grafik 10">
            <a:extLst>
              <a:ext uri="{FF2B5EF4-FFF2-40B4-BE49-F238E27FC236}">
                <a16:creationId xmlns:a16="http://schemas.microsoft.com/office/drawing/2014/main" id="{0E1E2268-F9EB-4D57-A5E4-F350E18B8C03}"/>
              </a:ext>
            </a:extLst>
          </p:cNvPr>
          <p:cNvPicPr>
            <a:picLocks noChangeAspect="1"/>
          </p:cNvPicPr>
          <p:nvPr/>
        </p:nvPicPr>
        <p:blipFill>
          <a:blip r:embed="rId2"/>
          <a:stretch>
            <a:fillRect/>
          </a:stretch>
        </p:blipFill>
        <p:spPr>
          <a:xfrm>
            <a:off x="7310251" y="2598422"/>
            <a:ext cx="4804645" cy="3414411"/>
          </a:xfrm>
          <a:prstGeom prst="rect">
            <a:avLst/>
          </a:prstGeom>
        </p:spPr>
      </p:pic>
      <p:sp>
        <p:nvSpPr>
          <p:cNvPr id="16" name="Textfeld 15">
            <a:extLst>
              <a:ext uri="{FF2B5EF4-FFF2-40B4-BE49-F238E27FC236}">
                <a16:creationId xmlns:a16="http://schemas.microsoft.com/office/drawing/2014/main" id="{36C1763C-0F93-44CE-861E-FCB887FFF8D4}"/>
              </a:ext>
            </a:extLst>
          </p:cNvPr>
          <p:cNvSpPr txBox="1"/>
          <p:nvPr/>
        </p:nvSpPr>
        <p:spPr bwMode="auto">
          <a:xfrm>
            <a:off x="2261510" y="2426502"/>
            <a:ext cx="5058626" cy="3708708"/>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de-DE" sz="2000" dirty="0"/>
              <a:t>Zwischen t</a:t>
            </a:r>
            <a:r>
              <a:rPr lang="de-DE" sz="2000" baseline="-25000" dirty="0"/>
              <a:t>0</a:t>
            </a:r>
            <a:r>
              <a:rPr lang="de-DE" sz="2000" dirty="0"/>
              <a:t> und t</a:t>
            </a:r>
            <a:r>
              <a:rPr lang="de-DE" sz="2000" baseline="-25000" dirty="0"/>
              <a:t>1</a:t>
            </a:r>
            <a:r>
              <a:rPr lang="de-DE" sz="2000" dirty="0"/>
              <a:t> hat sich der </a:t>
            </a:r>
            <a:br>
              <a:rPr lang="de-DE" sz="2000" dirty="0"/>
            </a:br>
            <a:r>
              <a:rPr lang="de-DE" sz="2000" dirty="0"/>
              <a:t>Personaleinsatz um 29,7% erhöht.</a:t>
            </a:r>
          </a:p>
          <a:p>
            <a:pPr marL="285750" indent="-285750">
              <a:spcBef>
                <a:spcPts val="600"/>
              </a:spcBef>
              <a:buFont typeface="Arial" panose="020B0604020202020204" pitchFamily="34" charset="0"/>
              <a:buChar char="•"/>
            </a:pPr>
            <a:r>
              <a:rPr lang="de-DE" sz="2000" dirty="0"/>
              <a:t>Allerdings hat sich auch die Pflegegradstruktur erhöht. Bedarfsstandardisiert ist die Personal-</a:t>
            </a:r>
            <a:br>
              <a:rPr lang="de-DE" sz="2000" dirty="0"/>
            </a:br>
            <a:r>
              <a:rPr lang="de-DE" sz="2000" dirty="0"/>
              <a:t>menge daher um 22,9% gestiegen.</a:t>
            </a:r>
          </a:p>
          <a:p>
            <a:pPr marL="285750" indent="-285750">
              <a:spcBef>
                <a:spcPts val="600"/>
              </a:spcBef>
              <a:buFont typeface="Arial" panose="020B0604020202020204" pitchFamily="34" charset="0"/>
              <a:buChar char="•"/>
            </a:pPr>
            <a:r>
              <a:rPr lang="de-DE" sz="2000" dirty="0"/>
              <a:t>Diese Personalmengensteigerung ist </a:t>
            </a:r>
            <a:br>
              <a:rPr lang="de-DE" sz="2000" dirty="0"/>
            </a:br>
            <a:r>
              <a:rPr lang="de-DE" sz="2000" dirty="0"/>
              <a:t>ganz überwiegend in eine erhöhte IST-Zeitmenge geflossen.</a:t>
            </a:r>
          </a:p>
          <a:p>
            <a:pPr marL="285750" indent="-285750">
              <a:spcBef>
                <a:spcPts val="600"/>
              </a:spcBef>
              <a:buFont typeface="Arial" panose="020B0604020202020204" pitchFamily="34" charset="0"/>
              <a:buChar char="•"/>
            </a:pPr>
            <a:r>
              <a:rPr lang="de-DE" sz="2000" dirty="0"/>
              <a:t>Ein kleiner Teil der zusätzlichen Zeit wurde für verlängerte Pausen genutzt.</a:t>
            </a:r>
          </a:p>
        </p:txBody>
      </p:sp>
    </p:spTree>
    <p:extLst>
      <p:ext uri="{BB962C8B-B14F-4D97-AF65-F5344CB8AC3E}">
        <p14:creationId xmlns:p14="http://schemas.microsoft.com/office/powerpoint/2010/main" val="354462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0455C1DC-DEA5-485C-AA01-F7EFEFA6E3B3}"/>
              </a:ext>
            </a:extLst>
          </p:cNvPr>
          <p:cNvPicPr>
            <a:picLocks noChangeAspect="1"/>
          </p:cNvPicPr>
          <p:nvPr/>
        </p:nvPicPr>
        <p:blipFill>
          <a:blip r:embed="rId2"/>
          <a:stretch>
            <a:fillRect/>
          </a:stretch>
        </p:blipFill>
        <p:spPr>
          <a:xfrm>
            <a:off x="7024506" y="2440985"/>
            <a:ext cx="4987835" cy="2989755"/>
          </a:xfrm>
          <a:prstGeom prst="rect">
            <a:avLst/>
          </a:prstGeom>
        </p:spPr>
      </p:pic>
      <p:pic>
        <p:nvPicPr>
          <p:cNvPr id="2" name="Grafik 1">
            <a:extLst>
              <a:ext uri="{FF2B5EF4-FFF2-40B4-BE49-F238E27FC236}">
                <a16:creationId xmlns:a16="http://schemas.microsoft.com/office/drawing/2014/main" id="{D6C99813-49E9-4BA9-AB51-D920C78AF4EE}"/>
              </a:ext>
            </a:extLst>
          </p:cNvPr>
          <p:cNvPicPr>
            <a:picLocks noChangeAspect="1"/>
          </p:cNvPicPr>
          <p:nvPr/>
        </p:nvPicPr>
        <p:blipFill>
          <a:blip r:embed="rId3"/>
          <a:stretch>
            <a:fillRect/>
          </a:stretch>
        </p:blipFill>
        <p:spPr>
          <a:xfrm>
            <a:off x="1968701" y="2426502"/>
            <a:ext cx="4775370" cy="3041456"/>
          </a:xfrm>
          <a:prstGeom prst="rect">
            <a:avLst/>
          </a:prstGeom>
        </p:spPr>
      </p:pic>
      <p:sp>
        <p:nvSpPr>
          <p:cNvPr id="3" name="Textplatzhalter 3">
            <a:extLst>
              <a:ext uri="{FF2B5EF4-FFF2-40B4-BE49-F238E27FC236}">
                <a16:creationId xmlns:a16="http://schemas.microsoft.com/office/drawing/2014/main" id="{14C46683-75C1-A7C8-F31E-29342A9ADB6F}"/>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6" name="Titel 1">
            <a:extLst>
              <a:ext uri="{FF2B5EF4-FFF2-40B4-BE49-F238E27FC236}">
                <a16:creationId xmlns:a16="http://schemas.microsoft.com/office/drawing/2014/main" id="{B67D858E-421A-6D4A-6649-E2D7CC20CECA}"/>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ea typeface="Calibri" panose="020F0502020204030204" pitchFamily="34" charset="0"/>
              </a:rPr>
              <a:t>Soll-Zeitmengen pro Person und Tag (in Minuten)</a:t>
            </a:r>
            <a:endParaRPr sz="2800" dirty="0"/>
          </a:p>
        </p:txBody>
      </p:sp>
      <p:sp>
        <p:nvSpPr>
          <p:cNvPr id="8" name="Titel 7">
            <a:extLst>
              <a:ext uri="{FF2B5EF4-FFF2-40B4-BE49-F238E27FC236}">
                <a16:creationId xmlns:a16="http://schemas.microsoft.com/office/drawing/2014/main" id="{B333B3D4-2AB9-AC6D-0649-E21B2EEB370A}"/>
              </a:ext>
            </a:extLst>
          </p:cNvPr>
          <p:cNvSpPr>
            <a:spLocks noGrp="1"/>
          </p:cNvSpPr>
          <p:nvPr>
            <p:ph type="ctrTitle"/>
          </p:nvPr>
        </p:nvSpPr>
        <p:spPr>
          <a:xfrm>
            <a:off x="2711624" y="2934153"/>
            <a:ext cx="612068" cy="551395"/>
          </a:xfrm>
        </p:spPr>
        <p:txBody>
          <a:bodyPr/>
          <a:lstStyle/>
          <a:p>
            <a:r>
              <a:rPr lang="de-DE" dirty="0"/>
              <a:t>t</a:t>
            </a:r>
            <a:r>
              <a:rPr lang="de-DE" baseline="-25000" dirty="0"/>
              <a:t>0</a:t>
            </a:r>
          </a:p>
        </p:txBody>
      </p:sp>
      <p:sp>
        <p:nvSpPr>
          <p:cNvPr id="12" name="Titel 7">
            <a:extLst>
              <a:ext uri="{FF2B5EF4-FFF2-40B4-BE49-F238E27FC236}">
                <a16:creationId xmlns:a16="http://schemas.microsoft.com/office/drawing/2014/main" id="{DA75ACE0-A9B0-FCD5-EE62-82D1077CA832}"/>
              </a:ext>
            </a:extLst>
          </p:cNvPr>
          <p:cNvSpPr txBox="1">
            <a:spLocks/>
          </p:cNvSpPr>
          <p:nvPr/>
        </p:nvSpPr>
        <p:spPr bwMode="gray">
          <a:xfrm>
            <a:off x="7781397" y="2909144"/>
            <a:ext cx="612068" cy="551395"/>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r>
              <a:rPr lang="de-DE" dirty="0"/>
              <a:t>t</a:t>
            </a:r>
            <a:r>
              <a:rPr lang="de-DE" baseline="-25000" dirty="0"/>
              <a:t>1</a:t>
            </a:r>
          </a:p>
        </p:txBody>
      </p:sp>
      <p:sp>
        <p:nvSpPr>
          <p:cNvPr id="13" name="Oval 12">
            <a:extLst>
              <a:ext uri="{FF2B5EF4-FFF2-40B4-BE49-F238E27FC236}">
                <a16:creationId xmlns:a16="http://schemas.microsoft.com/office/drawing/2014/main" id="{CEFA33B8-3026-FBC4-2985-27319536BCEE}"/>
              </a:ext>
            </a:extLst>
          </p:cNvPr>
          <p:cNvSpPr/>
          <p:nvPr/>
        </p:nvSpPr>
        <p:spPr bwMode="auto">
          <a:xfrm>
            <a:off x="5881061" y="3281097"/>
            <a:ext cx="720080" cy="720080"/>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Oval 13">
            <a:extLst>
              <a:ext uri="{FF2B5EF4-FFF2-40B4-BE49-F238E27FC236}">
                <a16:creationId xmlns:a16="http://schemas.microsoft.com/office/drawing/2014/main" id="{94A7F2F0-4059-A103-B56F-90CF6D3B427D}"/>
              </a:ext>
            </a:extLst>
          </p:cNvPr>
          <p:cNvSpPr/>
          <p:nvPr/>
        </p:nvSpPr>
        <p:spPr bwMode="auto">
          <a:xfrm>
            <a:off x="11097146" y="3227150"/>
            <a:ext cx="720080" cy="720080"/>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itel 1">
            <a:extLst>
              <a:ext uri="{FF2B5EF4-FFF2-40B4-BE49-F238E27FC236}">
                <a16:creationId xmlns:a16="http://schemas.microsoft.com/office/drawing/2014/main" id="{A5CE2C51-72C2-D36C-3EB5-D7CB7ACE444B}"/>
              </a:ext>
            </a:extLst>
          </p:cNvPr>
          <p:cNvSpPr>
            <a:spLocks/>
          </p:cNvSpPr>
          <p:nvPr/>
        </p:nvSpPr>
        <p:spPr bwMode="gray">
          <a:xfrm>
            <a:off x="2351583" y="5661248"/>
            <a:ext cx="9793089"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marL="360363" indent="-360363">
              <a:spcBef>
                <a:spcPts val="1200"/>
              </a:spcBef>
              <a:buFont typeface="Wingdings" panose="05000000000000000000" pitchFamily="2" charset="2"/>
              <a:buChar char="Ø"/>
              <a:defRPr/>
            </a:pPr>
            <a:r>
              <a:rPr lang="de-DE" sz="2400" dirty="0">
                <a:ea typeface="Calibri" panose="020F0502020204030204" pitchFamily="34" charset="0"/>
              </a:rPr>
              <a:t>Soll-Zeitmengen nahezu unverändert.</a:t>
            </a:r>
          </a:p>
          <a:p>
            <a:pPr marL="360363" indent="-360363">
              <a:spcBef>
                <a:spcPts val="1200"/>
              </a:spcBef>
              <a:buFont typeface="Wingdings" panose="05000000000000000000" pitchFamily="2" charset="2"/>
              <a:buChar char="Ø"/>
              <a:defRPr/>
            </a:pPr>
            <a:r>
              <a:rPr lang="de-DE" sz="2400" dirty="0"/>
              <a:t>Deltas nehmen um 25% ab </a:t>
            </a:r>
            <a:r>
              <a:rPr lang="de-DE" sz="2400" dirty="0">
                <a:sym typeface="Wingdings" panose="05000000000000000000" pitchFamily="2" charset="2"/>
              </a:rPr>
              <a:t> </a:t>
            </a:r>
            <a:r>
              <a:rPr lang="de-DE" sz="2400" dirty="0">
                <a:solidFill>
                  <a:srgbClr val="C65913"/>
                </a:solidFill>
                <a:sym typeface="Wingdings" panose="05000000000000000000" pitchFamily="2" charset="2"/>
              </a:rPr>
              <a:t>Verbesserung der Pflegequalität</a:t>
            </a:r>
            <a:endParaRPr sz="2400" dirty="0">
              <a:solidFill>
                <a:srgbClr val="C65913"/>
              </a:solidFill>
            </a:endParaRPr>
          </a:p>
        </p:txBody>
      </p:sp>
    </p:spTree>
    <p:extLst>
      <p:ext uri="{BB962C8B-B14F-4D97-AF65-F5344CB8AC3E}">
        <p14:creationId xmlns:p14="http://schemas.microsoft.com/office/powerpoint/2010/main" val="14161141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e 2">
            <a:extLst>
              <a:ext uri="{FF2B5EF4-FFF2-40B4-BE49-F238E27FC236}">
                <a16:creationId xmlns:a16="http://schemas.microsoft.com/office/drawing/2014/main" id="{54BB7264-3AF1-4F5A-91F0-54014C7F0559}"/>
              </a:ext>
            </a:extLst>
          </p:cNvPr>
          <p:cNvGraphicFramePr>
            <a:graphicFrameLocks noGrp="1"/>
          </p:cNvGraphicFramePr>
          <p:nvPr>
            <p:extLst>
              <p:ext uri="{D42A27DB-BD31-4B8C-83A1-F6EECF244321}">
                <p14:modId xmlns:p14="http://schemas.microsoft.com/office/powerpoint/2010/main" val="1293893374"/>
              </p:ext>
            </p:extLst>
          </p:nvPr>
        </p:nvGraphicFramePr>
        <p:xfrm>
          <a:off x="2351584" y="2492896"/>
          <a:ext cx="7778123" cy="1368063"/>
        </p:xfrm>
        <a:graphic>
          <a:graphicData uri="http://schemas.openxmlformats.org/drawingml/2006/table">
            <a:tbl>
              <a:tblPr firstRow="1" firstCol="1" bandRow="1">
                <a:tableStyleId>{F5AB1C69-6EDB-4FF4-983F-18BD219EF322}</a:tableStyleId>
              </a:tblPr>
              <a:tblGrid>
                <a:gridCol w="2048184">
                  <a:extLst>
                    <a:ext uri="{9D8B030D-6E8A-4147-A177-3AD203B41FA5}">
                      <a16:colId xmlns:a16="http://schemas.microsoft.com/office/drawing/2014/main" val="3381240644"/>
                    </a:ext>
                  </a:extLst>
                </a:gridCol>
                <a:gridCol w="970012">
                  <a:extLst>
                    <a:ext uri="{9D8B030D-6E8A-4147-A177-3AD203B41FA5}">
                      <a16:colId xmlns:a16="http://schemas.microsoft.com/office/drawing/2014/main" val="2620181448"/>
                    </a:ext>
                  </a:extLst>
                </a:gridCol>
                <a:gridCol w="871293">
                  <a:extLst>
                    <a:ext uri="{9D8B030D-6E8A-4147-A177-3AD203B41FA5}">
                      <a16:colId xmlns:a16="http://schemas.microsoft.com/office/drawing/2014/main" val="3159209261"/>
                    </a:ext>
                  </a:extLst>
                </a:gridCol>
                <a:gridCol w="972587">
                  <a:extLst>
                    <a:ext uri="{9D8B030D-6E8A-4147-A177-3AD203B41FA5}">
                      <a16:colId xmlns:a16="http://schemas.microsoft.com/office/drawing/2014/main" val="1630282770"/>
                    </a:ext>
                  </a:extLst>
                </a:gridCol>
                <a:gridCol w="976021">
                  <a:extLst>
                    <a:ext uri="{9D8B030D-6E8A-4147-A177-3AD203B41FA5}">
                      <a16:colId xmlns:a16="http://schemas.microsoft.com/office/drawing/2014/main" val="2913958802"/>
                    </a:ext>
                  </a:extLst>
                </a:gridCol>
                <a:gridCol w="970871">
                  <a:extLst>
                    <a:ext uri="{9D8B030D-6E8A-4147-A177-3AD203B41FA5}">
                      <a16:colId xmlns:a16="http://schemas.microsoft.com/office/drawing/2014/main" val="757938809"/>
                    </a:ext>
                  </a:extLst>
                </a:gridCol>
                <a:gridCol w="969155">
                  <a:extLst>
                    <a:ext uri="{9D8B030D-6E8A-4147-A177-3AD203B41FA5}">
                      <a16:colId xmlns:a16="http://schemas.microsoft.com/office/drawing/2014/main" val="3456022107"/>
                    </a:ext>
                  </a:extLst>
                </a:gridCol>
              </a:tblGrid>
              <a:tr h="145175">
                <a:tc>
                  <a:txBody>
                    <a:bodyPr/>
                    <a:lstStyle/>
                    <a:p>
                      <a:pPr algn="just">
                        <a:lnSpc>
                          <a:spcPct val="107000"/>
                        </a:lnSpc>
                        <a:spcBef>
                          <a:spcPts val="200"/>
                        </a:spcBef>
                        <a:spcAft>
                          <a:spcPts val="200"/>
                        </a:spcAft>
                      </a:pP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solidFill>
                      <a:srgbClr val="BF9000"/>
                    </a:solidFill>
                  </a:tcPr>
                </a:tc>
                <a:tc gridSpan="2">
                  <a:txBody>
                    <a:bodyPr/>
                    <a:lstStyle/>
                    <a:p>
                      <a:pPr algn="ctr">
                        <a:lnSpc>
                          <a:spcPct val="107000"/>
                        </a:lnSpc>
                        <a:spcBef>
                          <a:spcPts val="200"/>
                        </a:spcBef>
                        <a:spcAft>
                          <a:spcPts val="200"/>
                        </a:spcAft>
                      </a:pPr>
                      <a:r>
                        <a:rPr lang="de-DE" sz="1600" dirty="0">
                          <a:solidFill>
                            <a:schemeClr val="tx1"/>
                          </a:solidFill>
                          <a:effectLst/>
                        </a:rPr>
                        <a:t>unterqualifiziert</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hMerge="1">
                  <a:txBody>
                    <a:bodyPr/>
                    <a:lstStyle/>
                    <a:p>
                      <a:endParaRPr lang="de-DE"/>
                    </a:p>
                  </a:txBody>
                  <a:tcPr/>
                </a:tc>
                <a:tc gridSpan="2">
                  <a:txBody>
                    <a:bodyPr/>
                    <a:lstStyle/>
                    <a:p>
                      <a:pPr algn="ctr">
                        <a:lnSpc>
                          <a:spcPct val="107000"/>
                        </a:lnSpc>
                        <a:spcBef>
                          <a:spcPts val="200"/>
                        </a:spcBef>
                        <a:spcAft>
                          <a:spcPts val="200"/>
                        </a:spcAft>
                      </a:pPr>
                      <a:r>
                        <a:rPr lang="de-DE" sz="1600" dirty="0">
                          <a:solidFill>
                            <a:schemeClr val="tx1"/>
                          </a:solidFill>
                          <a:effectLst/>
                        </a:rPr>
                        <a:t>qualifikations-passend</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hMerge="1">
                  <a:txBody>
                    <a:bodyPr/>
                    <a:lstStyle/>
                    <a:p>
                      <a:endParaRPr lang="de-DE"/>
                    </a:p>
                  </a:txBody>
                  <a:tcPr/>
                </a:tc>
                <a:tc gridSpan="2">
                  <a:txBody>
                    <a:bodyPr/>
                    <a:lstStyle/>
                    <a:p>
                      <a:pPr algn="ctr">
                        <a:lnSpc>
                          <a:spcPct val="107000"/>
                        </a:lnSpc>
                        <a:spcBef>
                          <a:spcPts val="200"/>
                        </a:spcBef>
                        <a:spcAft>
                          <a:spcPts val="200"/>
                        </a:spcAft>
                      </a:pPr>
                      <a:r>
                        <a:rPr lang="de-DE" sz="1600" dirty="0">
                          <a:solidFill>
                            <a:schemeClr val="tx1"/>
                          </a:solidFill>
                          <a:effectLst/>
                        </a:rPr>
                        <a:t>überqualifiziert</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hMerge="1">
                  <a:txBody>
                    <a:bodyPr/>
                    <a:lstStyle/>
                    <a:p>
                      <a:endParaRPr lang="de-DE"/>
                    </a:p>
                  </a:txBody>
                  <a:tcPr/>
                </a:tc>
                <a:extLst>
                  <a:ext uri="{0D108BD9-81ED-4DB2-BD59-A6C34878D82A}">
                    <a16:rowId xmlns:a16="http://schemas.microsoft.com/office/drawing/2014/main" val="3825085838"/>
                  </a:ext>
                </a:extLst>
              </a:tr>
              <a:tr h="286476">
                <a:tc>
                  <a:txBody>
                    <a:bodyPr/>
                    <a:lstStyle/>
                    <a:p>
                      <a:pPr algn="just">
                        <a:lnSpc>
                          <a:spcPct val="107000"/>
                        </a:lnSpc>
                        <a:spcBef>
                          <a:spcPts val="200"/>
                        </a:spcBef>
                        <a:spcAft>
                          <a:spcPts val="200"/>
                        </a:spcAft>
                      </a:pP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0</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0</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0</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extLst>
                  <a:ext uri="{0D108BD9-81ED-4DB2-BD59-A6C34878D82A}">
                    <a16:rowId xmlns:a16="http://schemas.microsoft.com/office/drawing/2014/main" val="3036016528"/>
                  </a:ext>
                </a:extLst>
              </a:tr>
              <a:tr h="286476">
                <a:tc>
                  <a:txBody>
                    <a:bodyPr/>
                    <a:lstStyle/>
                    <a:p>
                      <a:pPr algn="just">
                        <a:lnSpc>
                          <a:spcPct val="107000"/>
                        </a:lnSpc>
                        <a:spcBef>
                          <a:spcPts val="200"/>
                        </a:spcBef>
                        <a:spcAft>
                          <a:spcPts val="200"/>
                        </a:spcAft>
                      </a:pPr>
                      <a:r>
                        <a:rPr lang="de-DE" sz="1600" dirty="0">
                          <a:solidFill>
                            <a:schemeClr val="tx1"/>
                          </a:solidFill>
                          <a:effectLst/>
                        </a:rPr>
                        <a:t>Menge</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algn="r">
                        <a:lnSpc>
                          <a:spcPct val="107000"/>
                        </a:lnSpc>
                        <a:spcBef>
                          <a:spcPts val="200"/>
                        </a:spcBef>
                        <a:spcAft>
                          <a:spcPts val="200"/>
                        </a:spcAft>
                      </a:pPr>
                      <a:r>
                        <a:rPr lang="de-DE" sz="1600" dirty="0">
                          <a:solidFill>
                            <a:schemeClr val="tx1"/>
                          </a:solidFill>
                          <a:effectLst/>
                        </a:rPr>
                        <a:t>28,2 %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C65913"/>
                    </a:solidFill>
                  </a:tcPr>
                </a:tc>
                <a:tc>
                  <a:txBody>
                    <a:bodyPr/>
                    <a:lstStyle/>
                    <a:p>
                      <a:pPr algn="r">
                        <a:lnSpc>
                          <a:spcPct val="107000"/>
                        </a:lnSpc>
                        <a:spcBef>
                          <a:spcPts val="200"/>
                        </a:spcBef>
                        <a:spcAft>
                          <a:spcPts val="200"/>
                        </a:spcAft>
                      </a:pPr>
                      <a:r>
                        <a:rPr lang="de-DE" sz="1600" dirty="0">
                          <a:solidFill>
                            <a:schemeClr val="tx1"/>
                          </a:solidFill>
                          <a:effectLst/>
                        </a:rPr>
                        <a:t>13,8 %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C65913"/>
                    </a:solidFill>
                  </a:tcPr>
                </a:tc>
                <a:tc>
                  <a:txBody>
                    <a:bodyPr/>
                    <a:lstStyle/>
                    <a:p>
                      <a:pPr algn="r">
                        <a:lnSpc>
                          <a:spcPct val="107000"/>
                        </a:lnSpc>
                        <a:spcBef>
                          <a:spcPts val="200"/>
                        </a:spcBef>
                        <a:spcAft>
                          <a:spcPts val="200"/>
                        </a:spcAft>
                      </a:pPr>
                      <a:r>
                        <a:rPr lang="de-DE" sz="1600" dirty="0">
                          <a:solidFill>
                            <a:schemeClr val="tx1"/>
                          </a:solidFill>
                          <a:effectLst/>
                        </a:rPr>
                        <a:t>32,9 %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7F7F7F"/>
                    </a:solidFill>
                  </a:tcPr>
                </a:tc>
                <a:tc>
                  <a:txBody>
                    <a:bodyPr/>
                    <a:lstStyle/>
                    <a:p>
                      <a:pPr algn="r">
                        <a:lnSpc>
                          <a:spcPct val="107000"/>
                        </a:lnSpc>
                        <a:spcBef>
                          <a:spcPts val="200"/>
                        </a:spcBef>
                        <a:spcAft>
                          <a:spcPts val="200"/>
                        </a:spcAft>
                      </a:pPr>
                      <a:r>
                        <a:rPr lang="de-DE" sz="1600" dirty="0">
                          <a:solidFill>
                            <a:schemeClr val="tx1"/>
                          </a:solidFill>
                          <a:effectLst/>
                        </a:rPr>
                        <a:t>38,6 %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7F7F7F"/>
                    </a:solidFill>
                  </a:tcPr>
                </a:tc>
                <a:tc>
                  <a:txBody>
                    <a:bodyPr/>
                    <a:lstStyle/>
                    <a:p>
                      <a:pPr algn="r">
                        <a:lnSpc>
                          <a:spcPct val="107000"/>
                        </a:lnSpc>
                        <a:spcBef>
                          <a:spcPts val="200"/>
                        </a:spcBef>
                        <a:spcAft>
                          <a:spcPts val="200"/>
                        </a:spcAft>
                      </a:pPr>
                      <a:r>
                        <a:rPr lang="de-DE" sz="1600" dirty="0">
                          <a:solidFill>
                            <a:schemeClr val="tx1"/>
                          </a:solidFill>
                          <a:effectLst/>
                        </a:rPr>
                        <a:t>38,8 %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tc>
                  <a:txBody>
                    <a:bodyPr/>
                    <a:lstStyle/>
                    <a:p>
                      <a:pPr algn="r">
                        <a:lnSpc>
                          <a:spcPct val="107000"/>
                        </a:lnSpc>
                        <a:spcBef>
                          <a:spcPts val="200"/>
                        </a:spcBef>
                        <a:spcAft>
                          <a:spcPts val="200"/>
                        </a:spcAft>
                      </a:pPr>
                      <a:r>
                        <a:rPr lang="de-DE" sz="1600" dirty="0">
                          <a:solidFill>
                            <a:schemeClr val="tx1"/>
                          </a:solidFill>
                          <a:effectLst/>
                        </a:rPr>
                        <a:t>47,5 %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extLst>
                  <a:ext uri="{0D108BD9-81ED-4DB2-BD59-A6C34878D82A}">
                    <a16:rowId xmlns:a16="http://schemas.microsoft.com/office/drawing/2014/main" val="2569500839"/>
                  </a:ext>
                </a:extLst>
              </a:tr>
              <a:tr h="286476">
                <a:tc>
                  <a:txBody>
                    <a:bodyPr/>
                    <a:lstStyle/>
                    <a:p>
                      <a:pPr algn="just">
                        <a:lnSpc>
                          <a:spcPct val="107000"/>
                        </a:lnSpc>
                        <a:spcBef>
                          <a:spcPts val="200"/>
                        </a:spcBef>
                        <a:spcAft>
                          <a:spcPts val="200"/>
                        </a:spcAft>
                      </a:pPr>
                      <a:r>
                        <a:rPr lang="de-DE" sz="1600" dirty="0">
                          <a:solidFill>
                            <a:schemeClr val="tx1"/>
                          </a:solidFill>
                          <a:effectLst/>
                        </a:rPr>
                        <a:t>Zeitmenge</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algn="r">
                        <a:lnSpc>
                          <a:spcPct val="107000"/>
                        </a:lnSpc>
                        <a:spcBef>
                          <a:spcPts val="200"/>
                        </a:spcBef>
                        <a:spcAft>
                          <a:spcPts val="200"/>
                        </a:spcAft>
                      </a:pPr>
                      <a:r>
                        <a:rPr lang="de-DE" sz="1600" dirty="0">
                          <a:solidFill>
                            <a:schemeClr val="tx1"/>
                          </a:solidFill>
                          <a:effectLst/>
                        </a:rPr>
                        <a:t>29,7 %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C65913"/>
                    </a:solidFill>
                  </a:tcPr>
                </a:tc>
                <a:tc>
                  <a:txBody>
                    <a:bodyPr/>
                    <a:lstStyle/>
                    <a:p>
                      <a:pPr algn="r">
                        <a:lnSpc>
                          <a:spcPct val="107000"/>
                        </a:lnSpc>
                        <a:spcBef>
                          <a:spcPts val="200"/>
                        </a:spcBef>
                        <a:spcAft>
                          <a:spcPts val="200"/>
                        </a:spcAft>
                      </a:pPr>
                      <a:r>
                        <a:rPr lang="de-DE" sz="1600" dirty="0">
                          <a:solidFill>
                            <a:schemeClr val="tx1"/>
                          </a:solidFill>
                          <a:effectLst/>
                        </a:rPr>
                        <a:t>12,8 %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C65913"/>
                    </a:solidFill>
                  </a:tcPr>
                </a:tc>
                <a:tc>
                  <a:txBody>
                    <a:bodyPr/>
                    <a:lstStyle/>
                    <a:p>
                      <a:pPr algn="r">
                        <a:lnSpc>
                          <a:spcPct val="107000"/>
                        </a:lnSpc>
                        <a:spcBef>
                          <a:spcPts val="200"/>
                        </a:spcBef>
                        <a:spcAft>
                          <a:spcPts val="200"/>
                        </a:spcAft>
                      </a:pPr>
                      <a:r>
                        <a:rPr lang="de-DE" sz="1600" dirty="0">
                          <a:solidFill>
                            <a:schemeClr val="tx1"/>
                          </a:solidFill>
                          <a:effectLst/>
                        </a:rPr>
                        <a:t>38,2 %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7F7F7F"/>
                    </a:solidFill>
                  </a:tcPr>
                </a:tc>
                <a:tc>
                  <a:txBody>
                    <a:bodyPr/>
                    <a:lstStyle/>
                    <a:p>
                      <a:pPr algn="r">
                        <a:lnSpc>
                          <a:spcPct val="107000"/>
                        </a:lnSpc>
                        <a:spcBef>
                          <a:spcPts val="200"/>
                        </a:spcBef>
                        <a:spcAft>
                          <a:spcPts val="200"/>
                        </a:spcAft>
                      </a:pPr>
                      <a:r>
                        <a:rPr lang="de-DE" sz="1600" dirty="0">
                          <a:solidFill>
                            <a:schemeClr val="tx1"/>
                          </a:solidFill>
                          <a:effectLst/>
                        </a:rPr>
                        <a:t>40,3 %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7F7F7F"/>
                    </a:solidFill>
                  </a:tcPr>
                </a:tc>
                <a:tc>
                  <a:txBody>
                    <a:bodyPr/>
                    <a:lstStyle/>
                    <a:p>
                      <a:pPr algn="r">
                        <a:lnSpc>
                          <a:spcPct val="107000"/>
                        </a:lnSpc>
                        <a:spcBef>
                          <a:spcPts val="200"/>
                        </a:spcBef>
                        <a:spcAft>
                          <a:spcPts val="200"/>
                        </a:spcAft>
                      </a:pPr>
                      <a:r>
                        <a:rPr lang="de-DE" sz="1600" dirty="0">
                          <a:solidFill>
                            <a:schemeClr val="tx1"/>
                          </a:solidFill>
                          <a:effectLst/>
                        </a:rPr>
                        <a:t>32,1 %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tc>
                  <a:txBody>
                    <a:bodyPr/>
                    <a:lstStyle/>
                    <a:p>
                      <a:pPr algn="r">
                        <a:lnSpc>
                          <a:spcPct val="107000"/>
                        </a:lnSpc>
                        <a:spcBef>
                          <a:spcPts val="200"/>
                        </a:spcBef>
                        <a:spcAft>
                          <a:spcPts val="200"/>
                        </a:spcAft>
                      </a:pPr>
                      <a:r>
                        <a:rPr lang="de-DE" sz="1600" dirty="0">
                          <a:solidFill>
                            <a:schemeClr val="tx1"/>
                          </a:solidFill>
                          <a:effectLst/>
                        </a:rPr>
                        <a:t>46,9 %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extLst>
                  <a:ext uri="{0D108BD9-81ED-4DB2-BD59-A6C34878D82A}">
                    <a16:rowId xmlns:a16="http://schemas.microsoft.com/office/drawing/2014/main" val="3654430446"/>
                  </a:ext>
                </a:extLst>
              </a:tr>
            </a:tbl>
          </a:graphicData>
        </a:graphic>
      </p:graphicFrame>
      <p:sp>
        <p:nvSpPr>
          <p:cNvPr id="4" name="Textplatzhalter 3">
            <a:extLst>
              <a:ext uri="{FF2B5EF4-FFF2-40B4-BE49-F238E27FC236}">
                <a16:creationId xmlns:a16="http://schemas.microsoft.com/office/drawing/2014/main" id="{F2AF9304-116E-4619-9C3F-8EE4024240C7}"/>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5" name="Titel 1">
            <a:extLst>
              <a:ext uri="{FF2B5EF4-FFF2-40B4-BE49-F238E27FC236}">
                <a16:creationId xmlns:a16="http://schemas.microsoft.com/office/drawing/2014/main" id="{7A5E66FA-73A0-3E3F-88A5-0E15AB080C26}"/>
              </a:ext>
            </a:extLst>
          </p:cNvPr>
          <p:cNvSpPr>
            <a:spLocks/>
          </p:cNvSpPr>
          <p:nvPr/>
        </p:nvSpPr>
        <p:spPr bwMode="gray">
          <a:xfrm>
            <a:off x="2351584" y="5013176"/>
            <a:ext cx="9465642" cy="1157742"/>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marL="457200" indent="-457200">
              <a:spcBef>
                <a:spcPts val="1200"/>
              </a:spcBef>
              <a:buFont typeface="Wingdings" panose="05000000000000000000" pitchFamily="2" charset="2"/>
              <a:buChar char="Ø"/>
              <a:defRPr/>
            </a:pPr>
            <a:r>
              <a:rPr lang="de-DE" sz="2400" dirty="0"/>
              <a:t>Anteil der qualifikationspassend erbrachten Interventionen ist erhöht.</a:t>
            </a:r>
          </a:p>
          <a:p>
            <a:pPr>
              <a:defRPr/>
            </a:pPr>
            <a:endParaRPr sz="2800" dirty="0"/>
          </a:p>
        </p:txBody>
      </p:sp>
      <p:sp>
        <p:nvSpPr>
          <p:cNvPr id="7" name="Titel 1">
            <a:extLst>
              <a:ext uri="{FF2B5EF4-FFF2-40B4-BE49-F238E27FC236}">
                <a16:creationId xmlns:a16="http://schemas.microsoft.com/office/drawing/2014/main" id="{A46FF5F3-9D43-208D-4C9F-FA25CA1EABBD}"/>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ea typeface="Calibri" panose="020F0502020204030204" pitchFamily="34" charset="0"/>
              </a:rPr>
              <a:t>QN-Passung im Mengen- und Zeitmengenanteil</a:t>
            </a:r>
            <a:endParaRPr sz="2800" dirty="0"/>
          </a:p>
        </p:txBody>
      </p:sp>
      <p:sp>
        <p:nvSpPr>
          <p:cNvPr id="2" name="Rechteck 1">
            <a:extLst>
              <a:ext uri="{FF2B5EF4-FFF2-40B4-BE49-F238E27FC236}">
                <a16:creationId xmlns:a16="http://schemas.microsoft.com/office/drawing/2014/main" id="{95421434-2C36-146B-30CB-8A5FF13E2A2E}"/>
              </a:ext>
            </a:extLst>
          </p:cNvPr>
          <p:cNvSpPr/>
          <p:nvPr/>
        </p:nvSpPr>
        <p:spPr bwMode="auto">
          <a:xfrm>
            <a:off x="6240017" y="3284984"/>
            <a:ext cx="1944216" cy="28803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7188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0A600-855B-E3B2-561A-34F39588A265}"/>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A0C94D7D-F826-AFE8-75F1-DFF0BE33B3D8}"/>
              </a:ext>
            </a:extLst>
          </p:cNvPr>
          <p:cNvSpPr/>
          <p:nvPr/>
        </p:nvSpPr>
        <p:spPr bwMode="auto">
          <a:xfrm>
            <a:off x="2279576" y="2062800"/>
            <a:ext cx="9066291" cy="4678568"/>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indent="-457200">
              <a:lnSpc>
                <a:spcPct val="100000"/>
              </a:lnSpc>
              <a:spcBef>
                <a:spcPts val="1800"/>
              </a:spcBef>
              <a:buFont typeface="+mj-lt"/>
              <a:buAutoNum type="arabicPeriod"/>
              <a:defRPr/>
            </a:pPr>
            <a:r>
              <a:rPr lang="de-DE" sz="2400" dirty="0">
                <a:solidFill>
                  <a:schemeClr val="bg1">
                    <a:lumMod val="75000"/>
                  </a:schemeClr>
                </a:solidFill>
              </a:rPr>
              <a:t>Hintergrund: Zentrale Ergebnisse der </a:t>
            </a:r>
            <a:r>
              <a:rPr lang="de-DE" sz="2400" dirty="0" err="1">
                <a:solidFill>
                  <a:schemeClr val="bg1">
                    <a:lumMod val="75000"/>
                  </a:schemeClr>
                </a:solidFill>
              </a:rPr>
              <a:t>PeBeM</a:t>
            </a:r>
            <a:r>
              <a:rPr lang="de-DE" sz="2400" dirty="0">
                <a:solidFill>
                  <a:schemeClr val="bg1">
                    <a:lumMod val="75000"/>
                  </a:schemeClr>
                </a:solidFill>
              </a:rPr>
              <a:t>-Studie</a:t>
            </a:r>
          </a:p>
          <a:p>
            <a:pPr marL="457200" indent="-457200">
              <a:lnSpc>
                <a:spcPct val="100000"/>
              </a:lnSpc>
              <a:spcBef>
                <a:spcPts val="1800"/>
              </a:spcBef>
              <a:buFont typeface="+mj-lt"/>
              <a:buAutoNum type="arabicPeriod"/>
              <a:defRPr/>
            </a:pPr>
            <a:r>
              <a:rPr lang="de-DE" sz="2400" dirty="0"/>
              <a:t>Projektziele und -design</a:t>
            </a:r>
          </a:p>
          <a:p>
            <a:pPr marL="457200" indent="-457200">
              <a:lnSpc>
                <a:spcPct val="100000"/>
              </a:lnSpc>
              <a:spcBef>
                <a:spcPts val="1800"/>
              </a:spcBef>
              <a:buFont typeface="+mj-lt"/>
              <a:buAutoNum type="arabicPeriod"/>
              <a:defRPr/>
            </a:pPr>
            <a:r>
              <a:rPr lang="de-DE" sz="2400" dirty="0">
                <a:solidFill>
                  <a:schemeClr val="bg1">
                    <a:lumMod val="75000"/>
                  </a:schemeClr>
                </a:solidFill>
              </a:rPr>
              <a:t>Umsetzungskonzept</a:t>
            </a:r>
          </a:p>
          <a:p>
            <a:pPr marL="457200" indent="-457200">
              <a:lnSpc>
                <a:spcPct val="100000"/>
              </a:lnSpc>
              <a:spcBef>
                <a:spcPts val="1800"/>
              </a:spcBef>
              <a:buFont typeface="+mj-lt"/>
              <a:buAutoNum type="arabicPeriod"/>
              <a:defRPr/>
            </a:pPr>
            <a:r>
              <a:rPr lang="de-DE" sz="2400" dirty="0">
                <a:solidFill>
                  <a:schemeClr val="bg1">
                    <a:lumMod val="75000"/>
                  </a:schemeClr>
                </a:solidFill>
              </a:rPr>
              <a:t>Evaluationsergebnisse</a:t>
            </a:r>
          </a:p>
          <a:p>
            <a:pPr marL="457200" indent="-457200">
              <a:lnSpc>
                <a:spcPct val="100000"/>
              </a:lnSpc>
              <a:spcBef>
                <a:spcPts val="1800"/>
              </a:spcBef>
              <a:buFont typeface="+mj-lt"/>
              <a:buAutoNum type="arabicPeriod"/>
              <a:defRPr/>
            </a:pPr>
            <a:r>
              <a:rPr lang="de-DE" sz="2400" dirty="0">
                <a:solidFill>
                  <a:schemeClr val="bg1">
                    <a:lumMod val="75000"/>
                  </a:schemeClr>
                </a:solidFill>
              </a:rPr>
              <a:t>Handreichung für den Rollout-Prozess</a:t>
            </a:r>
          </a:p>
          <a:p>
            <a:pPr marL="457200" indent="-457200">
              <a:lnSpc>
                <a:spcPct val="100000"/>
              </a:lnSpc>
              <a:spcBef>
                <a:spcPts val="1800"/>
              </a:spcBef>
              <a:buFont typeface="+mj-lt"/>
              <a:buAutoNum type="arabicPeriod"/>
              <a:defRPr/>
            </a:pPr>
            <a:r>
              <a:rPr lang="de-DE" sz="2400" dirty="0">
                <a:solidFill>
                  <a:schemeClr val="bg1">
                    <a:lumMod val="75000"/>
                  </a:schemeClr>
                </a:solidFill>
              </a:rPr>
              <a:t>Algorithmus 2 </a:t>
            </a:r>
          </a:p>
          <a:p>
            <a:pPr marL="457200" indent="-457200">
              <a:lnSpc>
                <a:spcPct val="100000"/>
              </a:lnSpc>
              <a:spcBef>
                <a:spcPts val="1800"/>
              </a:spcBef>
              <a:buFont typeface="+mj-lt"/>
              <a:buAutoNum type="arabicPeriod"/>
              <a:defRPr/>
            </a:pPr>
            <a:r>
              <a:rPr lang="de-DE" sz="2400" dirty="0">
                <a:solidFill>
                  <a:schemeClr val="bg1">
                    <a:lumMod val="75000"/>
                  </a:schemeClr>
                </a:solidFill>
              </a:rPr>
              <a:t>Resümee</a:t>
            </a:r>
            <a:endParaRPr sz="2400" dirty="0">
              <a:solidFill>
                <a:schemeClr val="bg1">
                  <a:lumMod val="75000"/>
                </a:schemeClr>
              </a:solidFill>
            </a:endParaRPr>
          </a:p>
          <a:p>
            <a:pPr marL="457200" indent="-457200">
              <a:lnSpc>
                <a:spcPct val="100000"/>
              </a:lnSpc>
              <a:spcBef>
                <a:spcPts val="1800"/>
              </a:spcBef>
              <a:buFont typeface="+mj-lt"/>
              <a:buAutoNum type="arabicPeriod"/>
              <a:defRPr/>
            </a:pPr>
            <a:endParaRPr dirty="0"/>
          </a:p>
          <a:p>
            <a:pPr marL="0" indent="0">
              <a:buNone/>
              <a:defRPr/>
            </a:pPr>
            <a:endParaRPr lang="de-DE" sz="2400" dirty="0"/>
          </a:p>
        </p:txBody>
      </p:sp>
      <p:sp>
        <p:nvSpPr>
          <p:cNvPr id="3" name="Textplatzhalter 3">
            <a:extLst>
              <a:ext uri="{FF2B5EF4-FFF2-40B4-BE49-F238E27FC236}">
                <a16:creationId xmlns:a16="http://schemas.microsoft.com/office/drawing/2014/main" id="{501FA4CE-B1E2-4065-BBEF-825711175CB2}"/>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Agenda</a:t>
            </a:r>
          </a:p>
          <a:p>
            <a:pPr marL="0" indent="0">
              <a:buNone/>
              <a:defRPr/>
            </a:pPr>
            <a:endParaRPr lang="de-DE" sz="2400" dirty="0"/>
          </a:p>
        </p:txBody>
      </p:sp>
    </p:spTree>
    <p:extLst>
      <p:ext uri="{BB962C8B-B14F-4D97-AF65-F5344CB8AC3E}">
        <p14:creationId xmlns:p14="http://schemas.microsoft.com/office/powerpoint/2010/main" val="400344034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D2911E-F18D-1DF1-BCAE-DCB2417D951F}"/>
            </a:ext>
          </a:extLst>
        </p:cNvPr>
        <p:cNvGrpSpPr/>
        <p:nvPr/>
      </p:nvGrpSpPr>
      <p:grpSpPr>
        <a:xfrm>
          <a:off x="0" y="0"/>
          <a:ext cx="0" cy="0"/>
          <a:chOff x="0" y="0"/>
          <a:chExt cx="0" cy="0"/>
        </a:xfrm>
      </p:grpSpPr>
      <p:graphicFrame>
        <p:nvGraphicFramePr>
          <p:cNvPr id="8" name="Tabelle 7">
            <a:extLst>
              <a:ext uri="{FF2B5EF4-FFF2-40B4-BE49-F238E27FC236}">
                <a16:creationId xmlns:a16="http://schemas.microsoft.com/office/drawing/2014/main" id="{B4A6D1CF-9A43-4089-B597-D0E6BB23683B}"/>
              </a:ext>
            </a:extLst>
          </p:cNvPr>
          <p:cNvGraphicFramePr>
            <a:graphicFrameLocks noGrp="1"/>
          </p:cNvGraphicFramePr>
          <p:nvPr>
            <p:extLst>
              <p:ext uri="{D42A27DB-BD31-4B8C-83A1-F6EECF244321}">
                <p14:modId xmlns:p14="http://schemas.microsoft.com/office/powerpoint/2010/main" val="2487734354"/>
              </p:ext>
            </p:extLst>
          </p:nvPr>
        </p:nvGraphicFramePr>
        <p:xfrm>
          <a:off x="2351584" y="2492896"/>
          <a:ext cx="7778123" cy="1368063"/>
        </p:xfrm>
        <a:graphic>
          <a:graphicData uri="http://schemas.openxmlformats.org/drawingml/2006/table">
            <a:tbl>
              <a:tblPr firstRow="1" firstCol="1" bandRow="1">
                <a:tableStyleId>{F5AB1C69-6EDB-4FF4-983F-18BD219EF322}</a:tableStyleId>
              </a:tblPr>
              <a:tblGrid>
                <a:gridCol w="2048184">
                  <a:extLst>
                    <a:ext uri="{9D8B030D-6E8A-4147-A177-3AD203B41FA5}">
                      <a16:colId xmlns:a16="http://schemas.microsoft.com/office/drawing/2014/main" val="3381240644"/>
                    </a:ext>
                  </a:extLst>
                </a:gridCol>
                <a:gridCol w="970012">
                  <a:extLst>
                    <a:ext uri="{9D8B030D-6E8A-4147-A177-3AD203B41FA5}">
                      <a16:colId xmlns:a16="http://schemas.microsoft.com/office/drawing/2014/main" val="2620181448"/>
                    </a:ext>
                  </a:extLst>
                </a:gridCol>
                <a:gridCol w="871293">
                  <a:extLst>
                    <a:ext uri="{9D8B030D-6E8A-4147-A177-3AD203B41FA5}">
                      <a16:colId xmlns:a16="http://schemas.microsoft.com/office/drawing/2014/main" val="3159209261"/>
                    </a:ext>
                  </a:extLst>
                </a:gridCol>
                <a:gridCol w="972587">
                  <a:extLst>
                    <a:ext uri="{9D8B030D-6E8A-4147-A177-3AD203B41FA5}">
                      <a16:colId xmlns:a16="http://schemas.microsoft.com/office/drawing/2014/main" val="1630282770"/>
                    </a:ext>
                  </a:extLst>
                </a:gridCol>
                <a:gridCol w="976021">
                  <a:extLst>
                    <a:ext uri="{9D8B030D-6E8A-4147-A177-3AD203B41FA5}">
                      <a16:colId xmlns:a16="http://schemas.microsoft.com/office/drawing/2014/main" val="2913958802"/>
                    </a:ext>
                  </a:extLst>
                </a:gridCol>
                <a:gridCol w="970871">
                  <a:extLst>
                    <a:ext uri="{9D8B030D-6E8A-4147-A177-3AD203B41FA5}">
                      <a16:colId xmlns:a16="http://schemas.microsoft.com/office/drawing/2014/main" val="757938809"/>
                    </a:ext>
                  </a:extLst>
                </a:gridCol>
                <a:gridCol w="969155">
                  <a:extLst>
                    <a:ext uri="{9D8B030D-6E8A-4147-A177-3AD203B41FA5}">
                      <a16:colId xmlns:a16="http://schemas.microsoft.com/office/drawing/2014/main" val="3456022107"/>
                    </a:ext>
                  </a:extLst>
                </a:gridCol>
              </a:tblGrid>
              <a:tr h="145175">
                <a:tc>
                  <a:txBody>
                    <a:bodyPr/>
                    <a:lstStyle/>
                    <a:p>
                      <a:pPr algn="just">
                        <a:lnSpc>
                          <a:spcPct val="107000"/>
                        </a:lnSpc>
                        <a:spcBef>
                          <a:spcPts val="200"/>
                        </a:spcBef>
                        <a:spcAft>
                          <a:spcPts val="200"/>
                        </a:spcAft>
                      </a:pP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solidFill>
                      <a:srgbClr val="BF9000"/>
                    </a:solidFill>
                  </a:tcPr>
                </a:tc>
                <a:tc gridSpan="2">
                  <a:txBody>
                    <a:bodyPr/>
                    <a:lstStyle/>
                    <a:p>
                      <a:pPr algn="ctr">
                        <a:lnSpc>
                          <a:spcPct val="107000"/>
                        </a:lnSpc>
                        <a:spcBef>
                          <a:spcPts val="200"/>
                        </a:spcBef>
                        <a:spcAft>
                          <a:spcPts val="200"/>
                        </a:spcAft>
                      </a:pPr>
                      <a:r>
                        <a:rPr lang="de-DE" sz="1600" dirty="0">
                          <a:solidFill>
                            <a:schemeClr val="tx1"/>
                          </a:solidFill>
                          <a:effectLst/>
                        </a:rPr>
                        <a:t>unterqualifiziert</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hMerge="1">
                  <a:txBody>
                    <a:bodyPr/>
                    <a:lstStyle/>
                    <a:p>
                      <a:endParaRPr lang="de-DE"/>
                    </a:p>
                  </a:txBody>
                  <a:tcPr/>
                </a:tc>
                <a:tc gridSpan="2">
                  <a:txBody>
                    <a:bodyPr/>
                    <a:lstStyle/>
                    <a:p>
                      <a:pPr algn="ctr">
                        <a:lnSpc>
                          <a:spcPct val="107000"/>
                        </a:lnSpc>
                        <a:spcBef>
                          <a:spcPts val="200"/>
                        </a:spcBef>
                        <a:spcAft>
                          <a:spcPts val="200"/>
                        </a:spcAft>
                      </a:pPr>
                      <a:r>
                        <a:rPr lang="de-DE" sz="1600" dirty="0">
                          <a:solidFill>
                            <a:schemeClr val="tx1"/>
                          </a:solidFill>
                          <a:effectLst/>
                        </a:rPr>
                        <a:t>qualifikations-passend</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hMerge="1">
                  <a:txBody>
                    <a:bodyPr/>
                    <a:lstStyle/>
                    <a:p>
                      <a:endParaRPr lang="de-DE"/>
                    </a:p>
                  </a:txBody>
                  <a:tcPr/>
                </a:tc>
                <a:tc gridSpan="2">
                  <a:txBody>
                    <a:bodyPr/>
                    <a:lstStyle/>
                    <a:p>
                      <a:pPr algn="ctr">
                        <a:lnSpc>
                          <a:spcPct val="107000"/>
                        </a:lnSpc>
                        <a:spcBef>
                          <a:spcPts val="200"/>
                        </a:spcBef>
                        <a:spcAft>
                          <a:spcPts val="200"/>
                        </a:spcAft>
                      </a:pPr>
                      <a:r>
                        <a:rPr lang="de-DE" sz="1600" dirty="0">
                          <a:solidFill>
                            <a:schemeClr val="tx1"/>
                          </a:solidFill>
                          <a:effectLst/>
                        </a:rPr>
                        <a:t>überqualifiziert</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hMerge="1">
                  <a:txBody>
                    <a:bodyPr/>
                    <a:lstStyle/>
                    <a:p>
                      <a:endParaRPr lang="de-DE"/>
                    </a:p>
                  </a:txBody>
                  <a:tcPr/>
                </a:tc>
                <a:extLst>
                  <a:ext uri="{0D108BD9-81ED-4DB2-BD59-A6C34878D82A}">
                    <a16:rowId xmlns:a16="http://schemas.microsoft.com/office/drawing/2014/main" val="3825085838"/>
                  </a:ext>
                </a:extLst>
              </a:tr>
              <a:tr h="286476">
                <a:tc>
                  <a:txBody>
                    <a:bodyPr/>
                    <a:lstStyle/>
                    <a:p>
                      <a:pPr algn="just">
                        <a:lnSpc>
                          <a:spcPct val="107000"/>
                        </a:lnSpc>
                        <a:spcBef>
                          <a:spcPts val="200"/>
                        </a:spcBef>
                        <a:spcAft>
                          <a:spcPts val="200"/>
                        </a:spcAft>
                      </a:pP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0</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0</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0</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tc>
                  <a:txBody>
                    <a:bodyPr/>
                    <a:lstStyle/>
                    <a:p>
                      <a:pPr algn="ctr">
                        <a:lnSpc>
                          <a:spcPct val="107000"/>
                        </a:lnSpc>
                        <a:spcBef>
                          <a:spcPts val="200"/>
                        </a:spcBef>
                        <a:spcAft>
                          <a:spcPts val="200"/>
                        </a:spcAft>
                      </a:pPr>
                      <a:r>
                        <a:rPr lang="de-DE" sz="1600" dirty="0">
                          <a:solidFill>
                            <a:schemeClr val="tx1"/>
                          </a:solidFill>
                          <a:effectLst/>
                        </a:rPr>
                        <a:t>t</a:t>
                      </a:r>
                      <a:r>
                        <a:rPr lang="de-DE" sz="1600" baseline="-25000" dirty="0">
                          <a:solidFill>
                            <a:schemeClr val="tx1"/>
                          </a:solidFill>
                          <a:effectLst/>
                        </a:rPr>
                        <a:t>1</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75000"/>
                      </a:schemeClr>
                    </a:solidFill>
                  </a:tcPr>
                </a:tc>
                <a:extLst>
                  <a:ext uri="{0D108BD9-81ED-4DB2-BD59-A6C34878D82A}">
                    <a16:rowId xmlns:a16="http://schemas.microsoft.com/office/drawing/2014/main" val="3036016528"/>
                  </a:ext>
                </a:extLst>
              </a:tr>
              <a:tr h="286476">
                <a:tc>
                  <a:txBody>
                    <a:bodyPr/>
                    <a:lstStyle/>
                    <a:p>
                      <a:pPr algn="just">
                        <a:lnSpc>
                          <a:spcPct val="107000"/>
                        </a:lnSpc>
                        <a:spcBef>
                          <a:spcPts val="200"/>
                        </a:spcBef>
                        <a:spcAft>
                          <a:spcPts val="200"/>
                        </a:spcAft>
                      </a:pPr>
                      <a:r>
                        <a:rPr lang="de-DE" sz="1600" dirty="0">
                          <a:solidFill>
                            <a:schemeClr val="tx1"/>
                          </a:solidFill>
                          <a:effectLst/>
                        </a:rPr>
                        <a:t>Menge</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algn="r">
                        <a:lnSpc>
                          <a:spcPct val="107000"/>
                        </a:lnSpc>
                        <a:spcBef>
                          <a:spcPts val="200"/>
                        </a:spcBef>
                        <a:spcAft>
                          <a:spcPts val="200"/>
                        </a:spcAft>
                      </a:pPr>
                      <a:r>
                        <a:rPr lang="de-DE" sz="1600" dirty="0">
                          <a:solidFill>
                            <a:schemeClr val="tx1"/>
                          </a:solidFill>
                          <a:effectLst/>
                        </a:rPr>
                        <a:t>28,2 %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C65913"/>
                    </a:solidFill>
                  </a:tcPr>
                </a:tc>
                <a:tc>
                  <a:txBody>
                    <a:bodyPr/>
                    <a:lstStyle/>
                    <a:p>
                      <a:pPr algn="r">
                        <a:lnSpc>
                          <a:spcPct val="107000"/>
                        </a:lnSpc>
                        <a:spcBef>
                          <a:spcPts val="200"/>
                        </a:spcBef>
                        <a:spcAft>
                          <a:spcPts val="200"/>
                        </a:spcAft>
                      </a:pPr>
                      <a:r>
                        <a:rPr lang="de-DE" sz="1600" dirty="0">
                          <a:solidFill>
                            <a:schemeClr val="tx1"/>
                          </a:solidFill>
                          <a:effectLst/>
                        </a:rPr>
                        <a:t>13,8 %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C65913"/>
                    </a:solidFill>
                  </a:tcPr>
                </a:tc>
                <a:tc>
                  <a:txBody>
                    <a:bodyPr/>
                    <a:lstStyle/>
                    <a:p>
                      <a:pPr algn="r">
                        <a:lnSpc>
                          <a:spcPct val="107000"/>
                        </a:lnSpc>
                        <a:spcBef>
                          <a:spcPts val="200"/>
                        </a:spcBef>
                        <a:spcAft>
                          <a:spcPts val="200"/>
                        </a:spcAft>
                      </a:pPr>
                      <a:r>
                        <a:rPr lang="de-DE" sz="1600" dirty="0">
                          <a:solidFill>
                            <a:schemeClr val="tx1"/>
                          </a:solidFill>
                          <a:effectLst/>
                        </a:rPr>
                        <a:t>32,9 %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7F7F7F"/>
                    </a:solidFill>
                  </a:tcPr>
                </a:tc>
                <a:tc>
                  <a:txBody>
                    <a:bodyPr/>
                    <a:lstStyle/>
                    <a:p>
                      <a:pPr algn="r">
                        <a:lnSpc>
                          <a:spcPct val="107000"/>
                        </a:lnSpc>
                        <a:spcBef>
                          <a:spcPts val="200"/>
                        </a:spcBef>
                        <a:spcAft>
                          <a:spcPts val="200"/>
                        </a:spcAft>
                      </a:pPr>
                      <a:r>
                        <a:rPr lang="de-DE" sz="1600" dirty="0">
                          <a:solidFill>
                            <a:schemeClr val="tx1"/>
                          </a:solidFill>
                          <a:effectLst/>
                        </a:rPr>
                        <a:t>38,6 %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7F7F7F"/>
                    </a:solidFill>
                  </a:tcPr>
                </a:tc>
                <a:tc>
                  <a:txBody>
                    <a:bodyPr/>
                    <a:lstStyle/>
                    <a:p>
                      <a:pPr algn="r">
                        <a:lnSpc>
                          <a:spcPct val="107000"/>
                        </a:lnSpc>
                        <a:spcBef>
                          <a:spcPts val="200"/>
                        </a:spcBef>
                        <a:spcAft>
                          <a:spcPts val="200"/>
                        </a:spcAft>
                      </a:pPr>
                      <a:r>
                        <a:rPr lang="de-DE" sz="1600" dirty="0">
                          <a:solidFill>
                            <a:schemeClr val="tx1"/>
                          </a:solidFill>
                          <a:effectLst/>
                        </a:rPr>
                        <a:t>38,8 %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tc>
                  <a:txBody>
                    <a:bodyPr/>
                    <a:lstStyle/>
                    <a:p>
                      <a:pPr algn="r">
                        <a:lnSpc>
                          <a:spcPct val="107000"/>
                        </a:lnSpc>
                        <a:spcBef>
                          <a:spcPts val="200"/>
                        </a:spcBef>
                        <a:spcAft>
                          <a:spcPts val="200"/>
                        </a:spcAft>
                      </a:pPr>
                      <a:r>
                        <a:rPr lang="de-DE" sz="1600" dirty="0">
                          <a:solidFill>
                            <a:schemeClr val="tx1"/>
                          </a:solidFill>
                          <a:effectLst/>
                        </a:rPr>
                        <a:t>47,5 %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extLst>
                  <a:ext uri="{0D108BD9-81ED-4DB2-BD59-A6C34878D82A}">
                    <a16:rowId xmlns:a16="http://schemas.microsoft.com/office/drawing/2014/main" val="2569500839"/>
                  </a:ext>
                </a:extLst>
              </a:tr>
              <a:tr h="286476">
                <a:tc>
                  <a:txBody>
                    <a:bodyPr/>
                    <a:lstStyle/>
                    <a:p>
                      <a:pPr algn="just">
                        <a:lnSpc>
                          <a:spcPct val="107000"/>
                        </a:lnSpc>
                        <a:spcBef>
                          <a:spcPts val="200"/>
                        </a:spcBef>
                        <a:spcAft>
                          <a:spcPts val="200"/>
                        </a:spcAft>
                      </a:pPr>
                      <a:r>
                        <a:rPr lang="de-DE" sz="1600" dirty="0">
                          <a:solidFill>
                            <a:schemeClr val="tx1"/>
                          </a:solidFill>
                          <a:effectLst/>
                        </a:rPr>
                        <a:t>Zeitmenge</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BF9000"/>
                    </a:solidFill>
                  </a:tcPr>
                </a:tc>
                <a:tc>
                  <a:txBody>
                    <a:bodyPr/>
                    <a:lstStyle/>
                    <a:p>
                      <a:pPr algn="r">
                        <a:lnSpc>
                          <a:spcPct val="107000"/>
                        </a:lnSpc>
                        <a:spcBef>
                          <a:spcPts val="200"/>
                        </a:spcBef>
                        <a:spcAft>
                          <a:spcPts val="200"/>
                        </a:spcAft>
                      </a:pPr>
                      <a:r>
                        <a:rPr lang="de-DE" sz="1600" dirty="0">
                          <a:solidFill>
                            <a:schemeClr val="tx1"/>
                          </a:solidFill>
                          <a:effectLst/>
                        </a:rPr>
                        <a:t>29,7 %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C65913"/>
                    </a:solidFill>
                  </a:tcPr>
                </a:tc>
                <a:tc>
                  <a:txBody>
                    <a:bodyPr/>
                    <a:lstStyle/>
                    <a:p>
                      <a:pPr algn="r">
                        <a:lnSpc>
                          <a:spcPct val="107000"/>
                        </a:lnSpc>
                        <a:spcBef>
                          <a:spcPts val="200"/>
                        </a:spcBef>
                        <a:spcAft>
                          <a:spcPts val="200"/>
                        </a:spcAft>
                      </a:pPr>
                      <a:r>
                        <a:rPr lang="de-DE" sz="1600" dirty="0">
                          <a:solidFill>
                            <a:schemeClr val="tx1"/>
                          </a:solidFill>
                          <a:effectLst/>
                        </a:rPr>
                        <a:t>12,8 %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C65913"/>
                    </a:solidFill>
                  </a:tcPr>
                </a:tc>
                <a:tc>
                  <a:txBody>
                    <a:bodyPr/>
                    <a:lstStyle/>
                    <a:p>
                      <a:pPr algn="r">
                        <a:lnSpc>
                          <a:spcPct val="107000"/>
                        </a:lnSpc>
                        <a:spcBef>
                          <a:spcPts val="200"/>
                        </a:spcBef>
                        <a:spcAft>
                          <a:spcPts val="200"/>
                        </a:spcAft>
                      </a:pPr>
                      <a:r>
                        <a:rPr lang="de-DE" sz="1600" dirty="0">
                          <a:solidFill>
                            <a:schemeClr val="tx1"/>
                          </a:solidFill>
                          <a:effectLst/>
                        </a:rPr>
                        <a:t>38,2 %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7F7F7F"/>
                    </a:solidFill>
                  </a:tcPr>
                </a:tc>
                <a:tc>
                  <a:txBody>
                    <a:bodyPr/>
                    <a:lstStyle/>
                    <a:p>
                      <a:pPr algn="r">
                        <a:lnSpc>
                          <a:spcPct val="107000"/>
                        </a:lnSpc>
                        <a:spcBef>
                          <a:spcPts val="200"/>
                        </a:spcBef>
                        <a:spcAft>
                          <a:spcPts val="200"/>
                        </a:spcAft>
                      </a:pPr>
                      <a:r>
                        <a:rPr lang="de-DE" sz="1600" dirty="0">
                          <a:solidFill>
                            <a:schemeClr val="tx1"/>
                          </a:solidFill>
                          <a:effectLst/>
                        </a:rPr>
                        <a:t>40,3 %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rgbClr val="7F7F7F"/>
                    </a:solidFill>
                  </a:tcPr>
                </a:tc>
                <a:tc>
                  <a:txBody>
                    <a:bodyPr/>
                    <a:lstStyle/>
                    <a:p>
                      <a:pPr algn="r">
                        <a:lnSpc>
                          <a:spcPct val="107000"/>
                        </a:lnSpc>
                        <a:spcBef>
                          <a:spcPts val="200"/>
                        </a:spcBef>
                        <a:spcAft>
                          <a:spcPts val="200"/>
                        </a:spcAft>
                      </a:pPr>
                      <a:r>
                        <a:rPr lang="de-DE" sz="1600" dirty="0">
                          <a:solidFill>
                            <a:schemeClr val="tx1"/>
                          </a:solidFill>
                          <a:effectLst/>
                        </a:rPr>
                        <a:t>32,1 %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tc>
                  <a:txBody>
                    <a:bodyPr/>
                    <a:lstStyle/>
                    <a:p>
                      <a:pPr algn="r">
                        <a:lnSpc>
                          <a:spcPct val="107000"/>
                        </a:lnSpc>
                        <a:spcBef>
                          <a:spcPts val="200"/>
                        </a:spcBef>
                        <a:spcAft>
                          <a:spcPts val="200"/>
                        </a:spcAft>
                      </a:pPr>
                      <a:r>
                        <a:rPr lang="de-DE" sz="1600" dirty="0">
                          <a:solidFill>
                            <a:schemeClr val="tx1"/>
                          </a:solidFill>
                          <a:effectLst/>
                        </a:rPr>
                        <a:t>46,9 %</a:t>
                      </a: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bg2">
                        <a:lumMod val="90000"/>
                      </a:schemeClr>
                    </a:solidFill>
                  </a:tcPr>
                </a:tc>
                <a:extLst>
                  <a:ext uri="{0D108BD9-81ED-4DB2-BD59-A6C34878D82A}">
                    <a16:rowId xmlns:a16="http://schemas.microsoft.com/office/drawing/2014/main" val="3654430446"/>
                  </a:ext>
                </a:extLst>
              </a:tr>
            </a:tbl>
          </a:graphicData>
        </a:graphic>
      </p:graphicFrame>
      <p:sp>
        <p:nvSpPr>
          <p:cNvPr id="4" name="Textplatzhalter 3">
            <a:extLst>
              <a:ext uri="{FF2B5EF4-FFF2-40B4-BE49-F238E27FC236}">
                <a16:creationId xmlns:a16="http://schemas.microsoft.com/office/drawing/2014/main" id="{31D1DD93-E22F-42E0-BD72-4E5DAB6C51BB}"/>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5. Ergebnisse der summativen Evaluation</a:t>
            </a:r>
          </a:p>
        </p:txBody>
      </p:sp>
      <p:sp>
        <p:nvSpPr>
          <p:cNvPr id="5" name="Titel 1">
            <a:extLst>
              <a:ext uri="{FF2B5EF4-FFF2-40B4-BE49-F238E27FC236}">
                <a16:creationId xmlns:a16="http://schemas.microsoft.com/office/drawing/2014/main" id="{A1E62EF1-B3AA-3610-289D-E17E94A01508}"/>
              </a:ext>
            </a:extLst>
          </p:cNvPr>
          <p:cNvSpPr>
            <a:spLocks/>
          </p:cNvSpPr>
          <p:nvPr/>
        </p:nvSpPr>
        <p:spPr bwMode="gray">
          <a:xfrm>
            <a:off x="2351584" y="5013176"/>
            <a:ext cx="9465642" cy="1157742"/>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marL="457200" indent="-457200">
              <a:spcBef>
                <a:spcPts val="1200"/>
              </a:spcBef>
              <a:buFont typeface="Wingdings" panose="05000000000000000000" pitchFamily="2" charset="2"/>
              <a:buChar char="Ø"/>
              <a:defRPr/>
            </a:pPr>
            <a:r>
              <a:rPr lang="de-DE" sz="2400" dirty="0">
                <a:solidFill>
                  <a:schemeClr val="bg1">
                    <a:lumMod val="75000"/>
                  </a:schemeClr>
                </a:solidFill>
              </a:rPr>
              <a:t>Anteil der qualifikationspassend erbrachten Interventionen ist erhöht.</a:t>
            </a:r>
          </a:p>
          <a:p>
            <a:pPr marL="457200" indent="-457200">
              <a:spcBef>
                <a:spcPts val="1200"/>
              </a:spcBef>
              <a:buFont typeface="Wingdings" panose="05000000000000000000" pitchFamily="2" charset="2"/>
              <a:buChar char="Ø"/>
              <a:defRPr/>
            </a:pPr>
            <a:r>
              <a:rPr lang="de-DE" sz="2400" dirty="0"/>
              <a:t>Anteil der unterqualifiziert erbrachten Interventionen konnte halbiert werden.</a:t>
            </a:r>
          </a:p>
          <a:p>
            <a:pPr marL="457200" indent="-457200">
              <a:buFont typeface="Arial" panose="020B0604020202020204" pitchFamily="34" charset="0"/>
              <a:buChar char="•"/>
              <a:defRPr/>
            </a:pPr>
            <a:endParaRPr sz="2800" dirty="0"/>
          </a:p>
        </p:txBody>
      </p:sp>
      <p:sp>
        <p:nvSpPr>
          <p:cNvPr id="7" name="Titel 1">
            <a:extLst>
              <a:ext uri="{FF2B5EF4-FFF2-40B4-BE49-F238E27FC236}">
                <a16:creationId xmlns:a16="http://schemas.microsoft.com/office/drawing/2014/main" id="{F882F39B-C1C9-8792-DFB3-0D01E355AEA8}"/>
              </a:ext>
            </a:extLst>
          </p:cNvPr>
          <p:cNvSpPr>
            <a:spLocks/>
          </p:cNvSpPr>
          <p:nvPr/>
        </p:nvSpPr>
        <p:spPr bwMode="gray">
          <a:xfrm>
            <a:off x="2351584" y="1700808"/>
            <a:ext cx="9793088"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ea typeface="Calibri" panose="020F0502020204030204" pitchFamily="34" charset="0"/>
              </a:rPr>
              <a:t>Qualifikationspassung im Mengen- und Zeitmengenanteil</a:t>
            </a:r>
            <a:endParaRPr sz="2800" dirty="0"/>
          </a:p>
        </p:txBody>
      </p:sp>
      <p:sp>
        <p:nvSpPr>
          <p:cNvPr id="2" name="Rechteck 1">
            <a:extLst>
              <a:ext uri="{FF2B5EF4-FFF2-40B4-BE49-F238E27FC236}">
                <a16:creationId xmlns:a16="http://schemas.microsoft.com/office/drawing/2014/main" id="{63AEFD09-713C-62AB-924D-CD7391FFCDEF}"/>
              </a:ext>
            </a:extLst>
          </p:cNvPr>
          <p:cNvSpPr/>
          <p:nvPr/>
        </p:nvSpPr>
        <p:spPr bwMode="auto">
          <a:xfrm>
            <a:off x="4223792" y="3212976"/>
            <a:ext cx="2212941" cy="73265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46580515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3123382-BF28-4A85-888C-AC9D8DF5061E}"/>
              </a:ext>
            </a:extLst>
          </p:cNvPr>
          <p:cNvPicPr>
            <a:picLocks noChangeAspect="1"/>
          </p:cNvPicPr>
          <p:nvPr/>
        </p:nvPicPr>
        <p:blipFill>
          <a:blip r:embed="rId3"/>
          <a:stretch>
            <a:fillRect/>
          </a:stretch>
        </p:blipFill>
        <p:spPr>
          <a:xfrm>
            <a:off x="2567608" y="2238189"/>
            <a:ext cx="6630057" cy="3143226"/>
          </a:xfrm>
          <a:prstGeom prst="rect">
            <a:avLst/>
          </a:prstGeom>
        </p:spPr>
      </p:pic>
      <p:sp>
        <p:nvSpPr>
          <p:cNvPr id="3" name="Textplatzhalter 3">
            <a:extLst>
              <a:ext uri="{FF2B5EF4-FFF2-40B4-BE49-F238E27FC236}">
                <a16:creationId xmlns:a16="http://schemas.microsoft.com/office/drawing/2014/main" id="{14C46683-75C1-A7C8-F31E-29342A9ADB6F}"/>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100000"/>
              </a:lnSpc>
              <a:spcBef>
                <a:spcPts val="1800"/>
              </a:spcBef>
              <a:spcAft>
                <a:spcPts val="0"/>
              </a:spcAft>
              <a:buClrTx/>
              <a:buSzTx/>
              <a:buFont typeface="Wingdings 3"/>
              <a:buNone/>
              <a:tabLst/>
              <a:defRPr/>
            </a:pPr>
            <a:r>
              <a:rPr kumimoji="0" lang="de-DE" sz="3200" b="0" i="0" u="none" strike="noStrike" kern="0" cap="none" spc="30" normalizeH="0" baseline="0" noProof="0" dirty="0">
                <a:ln>
                  <a:noFill/>
                </a:ln>
                <a:solidFill>
                  <a:srgbClr val="000000"/>
                </a:solidFill>
                <a:effectLst/>
                <a:uLnTx/>
                <a:uFillTx/>
                <a:latin typeface="Arial"/>
                <a:cs typeface="Arial"/>
              </a:rPr>
              <a:t>5. Ergebnisse der summativen Evaluation</a:t>
            </a:r>
          </a:p>
        </p:txBody>
      </p:sp>
      <p:sp>
        <p:nvSpPr>
          <p:cNvPr id="4" name="Titel 1">
            <a:extLst>
              <a:ext uri="{FF2B5EF4-FFF2-40B4-BE49-F238E27FC236}">
                <a16:creationId xmlns:a16="http://schemas.microsoft.com/office/drawing/2014/main" id="{A49A6A0D-4D9C-3722-F828-8D2A0758D083}"/>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ea typeface="Calibri" panose="020F0502020204030204" pitchFamily="34" charset="0"/>
              </a:rPr>
              <a:t>Bewertung aller Teilschritte und Anforderungen</a:t>
            </a:r>
            <a:endParaRPr sz="2800" dirty="0"/>
          </a:p>
        </p:txBody>
      </p:sp>
      <p:sp>
        <p:nvSpPr>
          <p:cNvPr id="10" name="Titel 1">
            <a:extLst>
              <a:ext uri="{FF2B5EF4-FFF2-40B4-BE49-F238E27FC236}">
                <a16:creationId xmlns:a16="http://schemas.microsoft.com/office/drawing/2014/main" id="{39F75A30-2B72-9A52-0A8E-DD585B48084E}"/>
              </a:ext>
            </a:extLst>
          </p:cNvPr>
          <p:cNvSpPr>
            <a:spLocks/>
          </p:cNvSpPr>
          <p:nvPr/>
        </p:nvSpPr>
        <p:spPr bwMode="gray">
          <a:xfrm>
            <a:off x="2351584" y="5733064"/>
            <a:ext cx="9465642" cy="979506"/>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marL="457200" indent="-457200">
              <a:spcBef>
                <a:spcPts val="600"/>
              </a:spcBef>
              <a:buFont typeface="Wingdings" panose="05000000000000000000" pitchFamily="2" charset="2"/>
              <a:buChar char="Ø"/>
              <a:defRPr/>
            </a:pPr>
            <a:r>
              <a:rPr lang="de-DE" sz="2400" dirty="0"/>
              <a:t>Geringerer Anteil negativer Bewertungen</a:t>
            </a:r>
          </a:p>
          <a:p>
            <a:pPr marL="457200" indent="-457200">
              <a:spcBef>
                <a:spcPts val="1800"/>
              </a:spcBef>
              <a:buFont typeface="Wingdings" panose="05000000000000000000" pitchFamily="2" charset="2"/>
              <a:buChar char="Ø"/>
              <a:defRPr/>
            </a:pPr>
            <a:r>
              <a:rPr lang="de-DE" sz="2400" dirty="0"/>
              <a:t>Höherer Anteil positiver Bewertung</a:t>
            </a:r>
            <a:endParaRPr sz="2400" dirty="0"/>
          </a:p>
        </p:txBody>
      </p:sp>
      <p:sp>
        <p:nvSpPr>
          <p:cNvPr id="11" name="Textfeld 10">
            <a:extLst>
              <a:ext uri="{FF2B5EF4-FFF2-40B4-BE49-F238E27FC236}">
                <a16:creationId xmlns:a16="http://schemas.microsoft.com/office/drawing/2014/main" id="{881707DF-1008-95B7-803D-91A65583C68B}"/>
              </a:ext>
            </a:extLst>
          </p:cNvPr>
          <p:cNvSpPr txBox="1"/>
          <p:nvPr/>
        </p:nvSpPr>
        <p:spPr bwMode="auto">
          <a:xfrm>
            <a:off x="9407064" y="3173459"/>
            <a:ext cx="1584176" cy="369332"/>
          </a:xfrm>
          <a:prstGeom prst="rect">
            <a:avLst/>
          </a:prstGeom>
          <a:noFill/>
        </p:spPr>
        <p:txBody>
          <a:bodyPr wrap="square" rtlCol="0">
            <a:spAutoFit/>
          </a:bodyPr>
          <a:lstStyle/>
          <a:p>
            <a:r>
              <a:rPr lang="de-DE" dirty="0" err="1"/>
              <a:t>n</a:t>
            </a:r>
            <a:r>
              <a:rPr lang="de-DE" dirty="0"/>
              <a:t> = 290.433</a:t>
            </a:r>
          </a:p>
        </p:txBody>
      </p:sp>
      <p:sp>
        <p:nvSpPr>
          <p:cNvPr id="12" name="Textfeld 11">
            <a:extLst>
              <a:ext uri="{FF2B5EF4-FFF2-40B4-BE49-F238E27FC236}">
                <a16:creationId xmlns:a16="http://schemas.microsoft.com/office/drawing/2014/main" id="{D9C8A66E-A376-3672-BE5D-B78C6FE149ED}"/>
              </a:ext>
            </a:extLst>
          </p:cNvPr>
          <p:cNvSpPr txBox="1"/>
          <p:nvPr/>
        </p:nvSpPr>
        <p:spPr bwMode="auto">
          <a:xfrm>
            <a:off x="9407064" y="4131369"/>
            <a:ext cx="1584176" cy="369332"/>
          </a:xfrm>
          <a:prstGeom prst="rect">
            <a:avLst/>
          </a:prstGeom>
          <a:noFill/>
        </p:spPr>
        <p:txBody>
          <a:bodyPr wrap="square" rtlCol="0">
            <a:spAutoFit/>
          </a:bodyPr>
          <a:lstStyle/>
          <a:p>
            <a:r>
              <a:rPr lang="de-DE" dirty="0" err="1"/>
              <a:t>n</a:t>
            </a:r>
            <a:r>
              <a:rPr lang="de-DE" dirty="0"/>
              <a:t> = 325.378</a:t>
            </a:r>
          </a:p>
        </p:txBody>
      </p:sp>
      <p:sp>
        <p:nvSpPr>
          <p:cNvPr id="6" name="Rechteck 5">
            <a:extLst>
              <a:ext uri="{FF2B5EF4-FFF2-40B4-BE49-F238E27FC236}">
                <a16:creationId xmlns:a16="http://schemas.microsoft.com/office/drawing/2014/main" id="{39B311AC-298F-C20E-A42F-8C4234507920}"/>
              </a:ext>
            </a:extLst>
          </p:cNvPr>
          <p:cNvSpPr/>
          <p:nvPr/>
        </p:nvSpPr>
        <p:spPr bwMode="auto">
          <a:xfrm>
            <a:off x="8256240" y="2882586"/>
            <a:ext cx="792088" cy="185443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581735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C8FAEF9D-276F-4B39-BF31-54B19F91F284}"/>
              </a:ext>
            </a:extLst>
          </p:cNvPr>
          <p:cNvPicPr>
            <a:picLocks noChangeAspect="1"/>
          </p:cNvPicPr>
          <p:nvPr/>
        </p:nvPicPr>
        <p:blipFill>
          <a:blip r:embed="rId2"/>
          <a:stretch>
            <a:fillRect/>
          </a:stretch>
        </p:blipFill>
        <p:spPr>
          <a:xfrm>
            <a:off x="2420931" y="2210478"/>
            <a:ext cx="7131453" cy="3380932"/>
          </a:xfrm>
          <a:prstGeom prst="rect">
            <a:avLst/>
          </a:prstGeom>
        </p:spPr>
      </p:pic>
      <p:sp>
        <p:nvSpPr>
          <p:cNvPr id="3" name="Textplatzhalter 3">
            <a:extLst>
              <a:ext uri="{FF2B5EF4-FFF2-40B4-BE49-F238E27FC236}">
                <a16:creationId xmlns:a16="http://schemas.microsoft.com/office/drawing/2014/main" id="{14C46683-75C1-A7C8-F31E-29342A9ADB6F}"/>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100000"/>
              </a:lnSpc>
              <a:spcBef>
                <a:spcPts val="1800"/>
              </a:spcBef>
              <a:spcAft>
                <a:spcPts val="0"/>
              </a:spcAft>
              <a:buClrTx/>
              <a:buSzTx/>
              <a:buFont typeface="Wingdings 3"/>
              <a:buNone/>
              <a:tabLst/>
              <a:defRPr/>
            </a:pPr>
            <a:r>
              <a:rPr kumimoji="0" lang="de-DE" sz="3200" b="0" i="0" u="none" strike="noStrike" kern="0" cap="none" spc="30" normalizeH="0" baseline="0" noProof="0" dirty="0">
                <a:ln>
                  <a:noFill/>
                </a:ln>
                <a:solidFill>
                  <a:srgbClr val="000000"/>
                </a:solidFill>
                <a:effectLst/>
                <a:uLnTx/>
                <a:uFillTx/>
                <a:latin typeface="Arial"/>
                <a:cs typeface="Arial"/>
              </a:rPr>
              <a:t>5. Ergebnisse der summativen Evaluation</a:t>
            </a:r>
          </a:p>
        </p:txBody>
      </p:sp>
      <p:sp>
        <p:nvSpPr>
          <p:cNvPr id="4" name="Titel 1">
            <a:extLst>
              <a:ext uri="{FF2B5EF4-FFF2-40B4-BE49-F238E27FC236}">
                <a16:creationId xmlns:a16="http://schemas.microsoft.com/office/drawing/2014/main" id="{34D95D05-D6AA-8F29-374D-1453B07E8171}"/>
              </a:ext>
            </a:extLst>
          </p:cNvPr>
          <p:cNvSpPr>
            <a:spLocks/>
          </p:cNvSpPr>
          <p:nvPr/>
        </p:nvSpPr>
        <p:spPr bwMode="gray">
          <a:xfrm>
            <a:off x="2351584" y="1700808"/>
            <a:ext cx="9465642"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ea typeface="Calibri" panose="020F0502020204030204" pitchFamily="34" charset="0"/>
              </a:rPr>
              <a:t>Bewertung des Teilschritts </a:t>
            </a:r>
            <a:r>
              <a:rPr lang="de-DE" sz="2800" i="1" dirty="0">
                <a:ea typeface="Calibri" panose="020F0502020204030204" pitchFamily="34" charset="0"/>
              </a:rPr>
              <a:t>Händedesinfektion</a:t>
            </a:r>
            <a:r>
              <a:rPr lang="de-DE" sz="2800" dirty="0">
                <a:ea typeface="Calibri" panose="020F0502020204030204" pitchFamily="34" charset="0"/>
              </a:rPr>
              <a:t> </a:t>
            </a:r>
            <a:endParaRPr lang="de-DE" sz="2800" dirty="0"/>
          </a:p>
        </p:txBody>
      </p:sp>
      <p:sp>
        <p:nvSpPr>
          <p:cNvPr id="8" name="Textfeld 7">
            <a:extLst>
              <a:ext uri="{FF2B5EF4-FFF2-40B4-BE49-F238E27FC236}">
                <a16:creationId xmlns:a16="http://schemas.microsoft.com/office/drawing/2014/main" id="{0202200B-D4D9-77C7-58AD-83E200485BE4}"/>
              </a:ext>
            </a:extLst>
          </p:cNvPr>
          <p:cNvSpPr txBox="1"/>
          <p:nvPr/>
        </p:nvSpPr>
        <p:spPr bwMode="auto">
          <a:xfrm>
            <a:off x="9771069" y="3113090"/>
            <a:ext cx="1584176" cy="369332"/>
          </a:xfrm>
          <a:prstGeom prst="rect">
            <a:avLst/>
          </a:prstGeom>
          <a:noFill/>
        </p:spPr>
        <p:txBody>
          <a:bodyPr wrap="square" rtlCol="0">
            <a:spAutoFit/>
          </a:bodyPr>
          <a:lstStyle/>
          <a:p>
            <a:r>
              <a:rPr lang="de-DE" dirty="0"/>
              <a:t>n = 3.024</a:t>
            </a:r>
          </a:p>
        </p:txBody>
      </p:sp>
      <p:sp>
        <p:nvSpPr>
          <p:cNvPr id="9" name="Textfeld 8">
            <a:extLst>
              <a:ext uri="{FF2B5EF4-FFF2-40B4-BE49-F238E27FC236}">
                <a16:creationId xmlns:a16="http://schemas.microsoft.com/office/drawing/2014/main" id="{010B0F23-4E91-E4D9-2260-09361F9D49FC}"/>
              </a:ext>
            </a:extLst>
          </p:cNvPr>
          <p:cNvSpPr txBox="1"/>
          <p:nvPr/>
        </p:nvSpPr>
        <p:spPr bwMode="auto">
          <a:xfrm>
            <a:off x="9771069" y="4054613"/>
            <a:ext cx="1584176" cy="369332"/>
          </a:xfrm>
          <a:prstGeom prst="rect">
            <a:avLst/>
          </a:prstGeom>
          <a:noFill/>
        </p:spPr>
        <p:txBody>
          <a:bodyPr wrap="square" rtlCol="0">
            <a:spAutoFit/>
          </a:bodyPr>
          <a:lstStyle/>
          <a:p>
            <a:r>
              <a:rPr lang="de-DE" dirty="0"/>
              <a:t>n = 4.919</a:t>
            </a:r>
          </a:p>
        </p:txBody>
      </p:sp>
      <p:sp>
        <p:nvSpPr>
          <p:cNvPr id="10" name="Titel 1">
            <a:extLst>
              <a:ext uri="{FF2B5EF4-FFF2-40B4-BE49-F238E27FC236}">
                <a16:creationId xmlns:a16="http://schemas.microsoft.com/office/drawing/2014/main" id="{61806310-FBEB-A89E-AED6-A3F6F092BD40}"/>
              </a:ext>
            </a:extLst>
          </p:cNvPr>
          <p:cNvSpPr>
            <a:spLocks/>
          </p:cNvSpPr>
          <p:nvPr/>
        </p:nvSpPr>
        <p:spPr bwMode="gray">
          <a:xfrm>
            <a:off x="2351584" y="5734800"/>
            <a:ext cx="9465642" cy="74492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marL="457200" indent="-457200">
              <a:buFont typeface="Arial" panose="020B0604020202020204" pitchFamily="34" charset="0"/>
              <a:buChar char="•"/>
              <a:defRPr/>
            </a:pPr>
            <a:r>
              <a:rPr lang="de-DE" sz="2400" dirty="0"/>
              <a:t>Deutlich häufigere positive Bewertungen</a:t>
            </a:r>
            <a:endParaRPr sz="2400" dirty="0"/>
          </a:p>
        </p:txBody>
      </p:sp>
      <p:sp>
        <p:nvSpPr>
          <p:cNvPr id="6" name="Rechteck 5">
            <a:extLst>
              <a:ext uri="{FF2B5EF4-FFF2-40B4-BE49-F238E27FC236}">
                <a16:creationId xmlns:a16="http://schemas.microsoft.com/office/drawing/2014/main" id="{65A2BB59-FC0A-E66E-6E3C-023590B78A61}"/>
              </a:ext>
            </a:extLst>
          </p:cNvPr>
          <p:cNvSpPr/>
          <p:nvPr/>
        </p:nvSpPr>
        <p:spPr bwMode="auto">
          <a:xfrm>
            <a:off x="2816223" y="2924944"/>
            <a:ext cx="2448272" cy="185443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702639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C479262B-5E52-452E-9DAF-8DE635728FBF}"/>
              </a:ext>
            </a:extLst>
          </p:cNvPr>
          <p:cNvPicPr>
            <a:picLocks noChangeAspect="1"/>
          </p:cNvPicPr>
          <p:nvPr/>
        </p:nvPicPr>
        <p:blipFill>
          <a:blip r:embed="rId2"/>
          <a:stretch>
            <a:fillRect/>
          </a:stretch>
        </p:blipFill>
        <p:spPr>
          <a:xfrm>
            <a:off x="2538672" y="2210478"/>
            <a:ext cx="7085720" cy="3359250"/>
          </a:xfrm>
          <a:prstGeom prst="rect">
            <a:avLst/>
          </a:prstGeom>
        </p:spPr>
      </p:pic>
      <p:sp>
        <p:nvSpPr>
          <p:cNvPr id="3" name="Textplatzhalter 3">
            <a:extLst>
              <a:ext uri="{FF2B5EF4-FFF2-40B4-BE49-F238E27FC236}">
                <a16:creationId xmlns:a16="http://schemas.microsoft.com/office/drawing/2014/main" id="{14C46683-75C1-A7C8-F31E-29342A9ADB6F}"/>
              </a:ext>
            </a:extLst>
          </p:cNvPr>
          <p:cNvSpPr/>
          <p:nvPr/>
        </p:nvSpPr>
        <p:spPr bwMode="auto">
          <a:xfrm>
            <a:off x="2279576" y="845167"/>
            <a:ext cx="8928992"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100000"/>
              </a:lnSpc>
              <a:spcBef>
                <a:spcPts val="1800"/>
              </a:spcBef>
              <a:spcAft>
                <a:spcPts val="0"/>
              </a:spcAft>
              <a:buClrTx/>
              <a:buSzTx/>
              <a:buFont typeface="Wingdings 3"/>
              <a:buNone/>
              <a:tabLst/>
              <a:defRPr/>
            </a:pPr>
            <a:r>
              <a:rPr kumimoji="0" lang="de-DE" sz="3200" b="0" i="0" u="none" strike="noStrike" kern="0" cap="none" spc="30" normalizeH="0" baseline="0" noProof="0" dirty="0">
                <a:ln>
                  <a:noFill/>
                </a:ln>
                <a:solidFill>
                  <a:srgbClr val="000000"/>
                </a:solidFill>
                <a:effectLst/>
                <a:uLnTx/>
                <a:uFillTx/>
                <a:latin typeface="Arial"/>
                <a:cs typeface="Arial"/>
              </a:rPr>
              <a:t>5. Ergebnisse der summativen Evaluation</a:t>
            </a:r>
          </a:p>
        </p:txBody>
      </p:sp>
      <p:sp>
        <p:nvSpPr>
          <p:cNvPr id="4" name="Titel 1">
            <a:extLst>
              <a:ext uri="{FF2B5EF4-FFF2-40B4-BE49-F238E27FC236}">
                <a16:creationId xmlns:a16="http://schemas.microsoft.com/office/drawing/2014/main" id="{345B9623-BFA3-DEF4-514B-AA10B36D6C3B}"/>
              </a:ext>
            </a:extLst>
          </p:cNvPr>
          <p:cNvSpPr>
            <a:spLocks/>
          </p:cNvSpPr>
          <p:nvPr/>
        </p:nvSpPr>
        <p:spPr bwMode="gray">
          <a:xfrm>
            <a:off x="2351584" y="1700808"/>
            <a:ext cx="9793088" cy="509670"/>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a:defRPr/>
            </a:pPr>
            <a:r>
              <a:rPr lang="de-DE" sz="2800" dirty="0">
                <a:ea typeface="Calibri" panose="020F0502020204030204" pitchFamily="34" charset="0"/>
              </a:rPr>
              <a:t>Bewertung der Anforderung </a:t>
            </a:r>
            <a:r>
              <a:rPr lang="de-DE" sz="2800" i="1" dirty="0">
                <a:ea typeface="Calibri" panose="020F0502020204030204" pitchFamily="34" charset="0"/>
              </a:rPr>
              <a:t>Rückenschonend arbeiten</a:t>
            </a:r>
            <a:endParaRPr sz="2800" i="1" dirty="0"/>
          </a:p>
        </p:txBody>
      </p:sp>
      <p:sp>
        <p:nvSpPr>
          <p:cNvPr id="8" name="Textfeld 7">
            <a:extLst>
              <a:ext uri="{FF2B5EF4-FFF2-40B4-BE49-F238E27FC236}">
                <a16:creationId xmlns:a16="http://schemas.microsoft.com/office/drawing/2014/main" id="{B5508D05-DD29-D09B-B43A-61ABB06054D4}"/>
              </a:ext>
            </a:extLst>
          </p:cNvPr>
          <p:cNvSpPr txBox="1"/>
          <p:nvPr/>
        </p:nvSpPr>
        <p:spPr bwMode="auto">
          <a:xfrm>
            <a:off x="9656712" y="3197395"/>
            <a:ext cx="1584176" cy="369332"/>
          </a:xfrm>
          <a:prstGeom prst="rect">
            <a:avLst/>
          </a:prstGeom>
          <a:noFill/>
        </p:spPr>
        <p:txBody>
          <a:bodyPr wrap="square" rtlCol="0">
            <a:spAutoFit/>
          </a:bodyPr>
          <a:lstStyle/>
          <a:p>
            <a:r>
              <a:rPr lang="de-DE" dirty="0" err="1"/>
              <a:t>n</a:t>
            </a:r>
            <a:r>
              <a:rPr lang="de-DE" dirty="0"/>
              <a:t> = 14.000</a:t>
            </a:r>
          </a:p>
        </p:txBody>
      </p:sp>
      <p:sp>
        <p:nvSpPr>
          <p:cNvPr id="9" name="Textfeld 8">
            <a:extLst>
              <a:ext uri="{FF2B5EF4-FFF2-40B4-BE49-F238E27FC236}">
                <a16:creationId xmlns:a16="http://schemas.microsoft.com/office/drawing/2014/main" id="{CBC4500F-CCF6-831E-0519-025B5A06A1D9}"/>
              </a:ext>
            </a:extLst>
          </p:cNvPr>
          <p:cNvSpPr txBox="1"/>
          <p:nvPr/>
        </p:nvSpPr>
        <p:spPr bwMode="auto">
          <a:xfrm>
            <a:off x="9624392" y="4166772"/>
            <a:ext cx="1584176" cy="369332"/>
          </a:xfrm>
          <a:prstGeom prst="rect">
            <a:avLst/>
          </a:prstGeom>
          <a:noFill/>
        </p:spPr>
        <p:txBody>
          <a:bodyPr wrap="square" rtlCol="0">
            <a:spAutoFit/>
          </a:bodyPr>
          <a:lstStyle/>
          <a:p>
            <a:r>
              <a:rPr lang="de-DE" dirty="0" err="1"/>
              <a:t>n</a:t>
            </a:r>
            <a:r>
              <a:rPr lang="de-DE" dirty="0"/>
              <a:t> = 13.775</a:t>
            </a:r>
          </a:p>
        </p:txBody>
      </p:sp>
      <p:sp>
        <p:nvSpPr>
          <p:cNvPr id="10" name="Titel 1">
            <a:extLst>
              <a:ext uri="{FF2B5EF4-FFF2-40B4-BE49-F238E27FC236}">
                <a16:creationId xmlns:a16="http://schemas.microsoft.com/office/drawing/2014/main" id="{2F9B9F3B-9E7D-63B7-66CC-6BEC7019C06E}"/>
              </a:ext>
            </a:extLst>
          </p:cNvPr>
          <p:cNvSpPr>
            <a:spLocks/>
          </p:cNvSpPr>
          <p:nvPr/>
        </p:nvSpPr>
        <p:spPr bwMode="gray">
          <a:xfrm>
            <a:off x="2351584" y="5734800"/>
            <a:ext cx="9465642" cy="509671"/>
          </a:xfrm>
          <a:prstGeom prst="rect">
            <a:avLst/>
          </a:prstGeom>
        </p:spPr>
        <p:txBody>
          <a:bodyPr vert="horz" lIns="0" tIns="0" rIns="0" bIns="0" rtlCol="0" anchor="t" anchorCtr="0">
            <a:noAutofit/>
          </a:bodyPr>
          <a:lstStyle>
            <a:lvl1pPr algn="l" defTabSz="914400">
              <a:lnSpc>
                <a:spcPct val="90000"/>
              </a:lnSpc>
              <a:spcBef>
                <a:spcPts val="0"/>
              </a:spcBef>
              <a:buNone/>
              <a:defRPr sz="3600" spc="110">
                <a:solidFill>
                  <a:schemeClr val="tx1"/>
                </a:solidFill>
                <a:latin typeface="+mj-lt"/>
                <a:ea typeface="+mj-ea"/>
                <a:cs typeface="+mj-cs"/>
              </a:defRPr>
            </a:lvl1pPr>
          </a:lstStyle>
          <a:p>
            <a:pPr marL="457200" indent="-457200">
              <a:spcBef>
                <a:spcPts val="600"/>
              </a:spcBef>
              <a:buFont typeface="Arial" panose="020B0604020202020204" pitchFamily="34" charset="0"/>
              <a:buChar char="•"/>
              <a:defRPr/>
            </a:pPr>
            <a:r>
              <a:rPr lang="de-DE" sz="2400" dirty="0"/>
              <a:t>Häufigere positive Bewertungen</a:t>
            </a:r>
            <a:endParaRPr sz="2400" dirty="0"/>
          </a:p>
        </p:txBody>
      </p:sp>
      <p:sp>
        <p:nvSpPr>
          <p:cNvPr id="7" name="Rechteck 6">
            <a:extLst>
              <a:ext uri="{FF2B5EF4-FFF2-40B4-BE49-F238E27FC236}">
                <a16:creationId xmlns:a16="http://schemas.microsoft.com/office/drawing/2014/main" id="{4C55CB51-CAA2-CF70-B164-1DCF54F1C472}"/>
              </a:ext>
            </a:extLst>
          </p:cNvPr>
          <p:cNvSpPr/>
          <p:nvPr/>
        </p:nvSpPr>
        <p:spPr bwMode="auto">
          <a:xfrm>
            <a:off x="3143672" y="3103684"/>
            <a:ext cx="2376244" cy="172084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04987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0A600-855B-E3B2-561A-34F39588A265}"/>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A0C94D7D-F826-AFE8-75F1-DFF0BE33B3D8}"/>
              </a:ext>
            </a:extLst>
          </p:cNvPr>
          <p:cNvSpPr/>
          <p:nvPr/>
        </p:nvSpPr>
        <p:spPr bwMode="auto">
          <a:xfrm>
            <a:off x="2279576" y="2062800"/>
            <a:ext cx="9066291" cy="4678568"/>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indent="-457200">
              <a:lnSpc>
                <a:spcPct val="100000"/>
              </a:lnSpc>
              <a:spcBef>
                <a:spcPts val="1800"/>
              </a:spcBef>
              <a:buFont typeface="+mj-lt"/>
              <a:buAutoNum type="arabicPeriod"/>
              <a:defRPr/>
            </a:pPr>
            <a:r>
              <a:rPr lang="de-DE" sz="2400" dirty="0">
                <a:solidFill>
                  <a:schemeClr val="bg1">
                    <a:lumMod val="75000"/>
                  </a:schemeClr>
                </a:solidFill>
              </a:rPr>
              <a:t>Hintergrund</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Projektziele und -design</a:t>
            </a:r>
          </a:p>
          <a:p>
            <a:pPr marL="457200" indent="-457200">
              <a:lnSpc>
                <a:spcPct val="100000"/>
              </a:lnSpc>
              <a:spcBef>
                <a:spcPts val="1800"/>
              </a:spcBef>
              <a:buFont typeface="+mj-lt"/>
              <a:buAutoNum type="arabicPeriod"/>
              <a:defRPr/>
            </a:pPr>
            <a:r>
              <a:rPr lang="de-DE" sz="2400" dirty="0">
                <a:solidFill>
                  <a:schemeClr val="bg1">
                    <a:lumMod val="75000"/>
                  </a:schemeClr>
                </a:solidFill>
              </a:rPr>
              <a:t>Umsetzungskonzept</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Projektdurchführung</a:t>
            </a:r>
          </a:p>
          <a:p>
            <a:pPr marL="457200" indent="-457200">
              <a:lnSpc>
                <a:spcPct val="100000"/>
              </a:lnSpc>
              <a:spcBef>
                <a:spcPts val="1800"/>
              </a:spcBef>
              <a:buFont typeface="+mj-lt"/>
              <a:buAutoNum type="arabicPeriod"/>
              <a:defRPr/>
            </a:pPr>
            <a:r>
              <a:rPr lang="de-DE" sz="2400" dirty="0">
                <a:solidFill>
                  <a:schemeClr val="bg1">
                    <a:lumMod val="75000"/>
                  </a:schemeClr>
                </a:solidFill>
              </a:rPr>
              <a:t>Evaluationsergebnisse</a:t>
            </a:r>
          </a:p>
          <a:p>
            <a:pPr marL="457200" indent="-457200">
              <a:lnSpc>
                <a:spcPct val="100000"/>
              </a:lnSpc>
              <a:spcBef>
                <a:spcPts val="1800"/>
              </a:spcBef>
              <a:buFont typeface="+mj-lt"/>
              <a:buAutoNum type="arabicPeriod"/>
              <a:defRPr/>
            </a:pPr>
            <a:r>
              <a:rPr lang="de-DE" sz="2400" dirty="0"/>
              <a:t>Handreichung für den Rollout-Prozess</a:t>
            </a:r>
          </a:p>
          <a:p>
            <a:pPr marL="457200" indent="-457200">
              <a:lnSpc>
                <a:spcPct val="100000"/>
              </a:lnSpc>
              <a:spcBef>
                <a:spcPts val="1800"/>
              </a:spcBef>
              <a:buFont typeface="+mj-lt"/>
              <a:buAutoNum type="arabicPeriod"/>
              <a:defRPr/>
            </a:pPr>
            <a:r>
              <a:rPr lang="de-DE" sz="2400" dirty="0">
                <a:solidFill>
                  <a:schemeClr val="bg1">
                    <a:lumMod val="75000"/>
                  </a:schemeClr>
                </a:solidFill>
              </a:rPr>
              <a:t>Algorithmus 2 </a:t>
            </a:r>
          </a:p>
          <a:p>
            <a:pPr marL="457200" indent="-457200">
              <a:lnSpc>
                <a:spcPct val="100000"/>
              </a:lnSpc>
              <a:spcBef>
                <a:spcPts val="1800"/>
              </a:spcBef>
              <a:buFont typeface="+mj-lt"/>
              <a:buAutoNum type="arabicPeriod"/>
              <a:defRPr/>
            </a:pPr>
            <a:r>
              <a:rPr lang="de-DE" sz="2400" dirty="0">
                <a:solidFill>
                  <a:schemeClr val="bg1">
                    <a:lumMod val="75000"/>
                  </a:schemeClr>
                </a:solidFill>
              </a:rPr>
              <a:t>Resümee</a:t>
            </a:r>
            <a:endParaRPr sz="2400" dirty="0">
              <a:solidFill>
                <a:schemeClr val="bg1">
                  <a:lumMod val="75000"/>
                </a:schemeClr>
              </a:solidFill>
            </a:endParaRPr>
          </a:p>
          <a:p>
            <a:pPr marL="457200" indent="-457200">
              <a:lnSpc>
                <a:spcPct val="100000"/>
              </a:lnSpc>
              <a:spcBef>
                <a:spcPts val="1800"/>
              </a:spcBef>
              <a:buFont typeface="+mj-lt"/>
              <a:buAutoNum type="arabicPeriod"/>
              <a:defRPr/>
            </a:pPr>
            <a:endParaRPr dirty="0"/>
          </a:p>
          <a:p>
            <a:pPr marL="0" indent="0">
              <a:buNone/>
              <a:defRPr/>
            </a:pPr>
            <a:endParaRPr lang="de-DE" sz="2400" dirty="0"/>
          </a:p>
        </p:txBody>
      </p:sp>
      <p:sp>
        <p:nvSpPr>
          <p:cNvPr id="3" name="Textplatzhalter 3">
            <a:extLst>
              <a:ext uri="{FF2B5EF4-FFF2-40B4-BE49-F238E27FC236}">
                <a16:creationId xmlns:a16="http://schemas.microsoft.com/office/drawing/2014/main" id="{6C6C2B84-289E-4276-A9FA-8C2A511F7F85}"/>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Agenda</a:t>
            </a:r>
          </a:p>
          <a:p>
            <a:pPr marL="0" indent="0">
              <a:buNone/>
              <a:defRPr/>
            </a:pPr>
            <a:endParaRPr lang="de-DE" sz="2400" dirty="0"/>
          </a:p>
        </p:txBody>
      </p:sp>
    </p:spTree>
    <p:extLst>
      <p:ext uri="{BB962C8B-B14F-4D97-AF65-F5344CB8AC3E}">
        <p14:creationId xmlns:p14="http://schemas.microsoft.com/office/powerpoint/2010/main" val="11769902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3">
            <a:extLst>
              <a:ext uri="{FF2B5EF4-FFF2-40B4-BE49-F238E27FC236}">
                <a16:creationId xmlns:a16="http://schemas.microsoft.com/office/drawing/2014/main" id="{B4F174CE-53D3-E26A-1539-211B0E57AC68}"/>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47675" indent="-447675">
              <a:lnSpc>
                <a:spcPct val="100000"/>
              </a:lnSpc>
              <a:spcBef>
                <a:spcPts val="1800"/>
              </a:spcBef>
              <a:buNone/>
              <a:defRPr/>
            </a:pPr>
            <a:r>
              <a:rPr lang="de-DE" sz="3200" dirty="0"/>
              <a:t>6. Umsetzungskonzept: </a:t>
            </a:r>
            <a:br>
              <a:rPr lang="de-DE" sz="3200" dirty="0"/>
            </a:br>
            <a:r>
              <a:rPr lang="de-DE" sz="3200" dirty="0"/>
              <a:t>Prozessmodell zur Implementation einer </a:t>
            </a:r>
            <a:r>
              <a:rPr lang="de-DE" sz="3200" dirty="0" err="1"/>
              <a:t>KubA</a:t>
            </a:r>
            <a:endParaRPr lang="de-DE" sz="3200" dirty="0"/>
          </a:p>
          <a:p>
            <a:pPr marL="0" indent="0">
              <a:buNone/>
              <a:defRPr/>
            </a:pPr>
            <a:endParaRPr lang="de-DE" sz="2400" dirty="0"/>
          </a:p>
        </p:txBody>
      </p:sp>
      <p:pic>
        <p:nvPicPr>
          <p:cNvPr id="4" name="Grafik 3">
            <a:extLst>
              <a:ext uri="{FF2B5EF4-FFF2-40B4-BE49-F238E27FC236}">
                <a16:creationId xmlns:a16="http://schemas.microsoft.com/office/drawing/2014/main" id="{3C2228E2-FE55-4312-941C-18F67792AEF9}"/>
              </a:ext>
            </a:extLst>
          </p:cNvPr>
          <p:cNvPicPr>
            <a:picLocks noChangeAspect="1"/>
          </p:cNvPicPr>
          <p:nvPr/>
        </p:nvPicPr>
        <p:blipFill>
          <a:blip r:embed="rId3"/>
          <a:stretch>
            <a:fillRect/>
          </a:stretch>
        </p:blipFill>
        <p:spPr>
          <a:xfrm>
            <a:off x="1888659" y="2445996"/>
            <a:ext cx="10039990" cy="2855212"/>
          </a:xfrm>
          <a:prstGeom prst="rect">
            <a:avLst/>
          </a:prstGeom>
        </p:spPr>
      </p:pic>
    </p:spTree>
    <p:extLst>
      <p:ext uri="{BB962C8B-B14F-4D97-AF65-F5344CB8AC3E}">
        <p14:creationId xmlns:p14="http://schemas.microsoft.com/office/powerpoint/2010/main" val="18519416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3">
            <a:extLst>
              <a:ext uri="{FF2B5EF4-FFF2-40B4-BE49-F238E27FC236}">
                <a16:creationId xmlns:a16="http://schemas.microsoft.com/office/drawing/2014/main" id="{B4F174CE-53D3-E26A-1539-211B0E57AC68}"/>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47675" indent="-447675">
              <a:lnSpc>
                <a:spcPct val="100000"/>
              </a:lnSpc>
              <a:spcBef>
                <a:spcPts val="1800"/>
              </a:spcBef>
              <a:buNone/>
              <a:defRPr/>
            </a:pPr>
            <a:r>
              <a:rPr lang="de-DE" sz="3200" dirty="0"/>
              <a:t>6. Umsetzungskonzept: Implementation über den Umsetzungspfad „Direkt zur </a:t>
            </a:r>
            <a:r>
              <a:rPr lang="de-DE" sz="3200" dirty="0" err="1"/>
              <a:t>KubA</a:t>
            </a:r>
            <a:r>
              <a:rPr lang="de-DE" sz="3200" dirty="0"/>
              <a:t>“</a:t>
            </a:r>
            <a:endParaRPr lang="de-DE" sz="2400" dirty="0"/>
          </a:p>
        </p:txBody>
      </p:sp>
      <p:pic>
        <p:nvPicPr>
          <p:cNvPr id="5" name="Grafik 4">
            <a:extLst>
              <a:ext uri="{FF2B5EF4-FFF2-40B4-BE49-F238E27FC236}">
                <a16:creationId xmlns:a16="http://schemas.microsoft.com/office/drawing/2014/main" id="{9BD1EB75-2910-424D-BE09-51C4A8E542D5}"/>
              </a:ext>
            </a:extLst>
          </p:cNvPr>
          <p:cNvPicPr>
            <a:picLocks noChangeAspect="1"/>
          </p:cNvPicPr>
          <p:nvPr/>
        </p:nvPicPr>
        <p:blipFill>
          <a:blip r:embed="rId3"/>
          <a:stretch>
            <a:fillRect/>
          </a:stretch>
        </p:blipFill>
        <p:spPr>
          <a:xfrm>
            <a:off x="2711624" y="2420888"/>
            <a:ext cx="7848872" cy="4392437"/>
          </a:xfrm>
          <a:prstGeom prst="rect">
            <a:avLst/>
          </a:prstGeom>
        </p:spPr>
      </p:pic>
    </p:spTree>
    <p:extLst>
      <p:ext uri="{BB962C8B-B14F-4D97-AF65-F5344CB8AC3E}">
        <p14:creationId xmlns:p14="http://schemas.microsoft.com/office/powerpoint/2010/main" val="67770107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3">
            <a:extLst>
              <a:ext uri="{FF2B5EF4-FFF2-40B4-BE49-F238E27FC236}">
                <a16:creationId xmlns:a16="http://schemas.microsoft.com/office/drawing/2014/main" id="{B4F174CE-53D3-E26A-1539-211B0E57AC68}"/>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47675" indent="-447675">
              <a:lnSpc>
                <a:spcPct val="100000"/>
              </a:lnSpc>
              <a:spcBef>
                <a:spcPts val="1800"/>
              </a:spcBef>
              <a:buNone/>
              <a:defRPr/>
            </a:pPr>
            <a:r>
              <a:rPr lang="de-DE" sz="3200" dirty="0"/>
              <a:t>6. Umsetzungskonzept: Implementation über den Umsetzungspfad „Über die </a:t>
            </a:r>
            <a:r>
              <a:rPr lang="de-DE" sz="3200" dirty="0" err="1"/>
              <a:t>QubA</a:t>
            </a:r>
            <a:r>
              <a:rPr lang="de-DE" sz="3200" dirty="0"/>
              <a:t> zur </a:t>
            </a:r>
            <a:r>
              <a:rPr lang="de-DE" sz="3200" dirty="0" err="1"/>
              <a:t>KubA</a:t>
            </a:r>
            <a:r>
              <a:rPr lang="de-DE" sz="3200" dirty="0"/>
              <a:t>“</a:t>
            </a:r>
            <a:endParaRPr lang="de-DE" sz="2400" dirty="0"/>
          </a:p>
        </p:txBody>
      </p:sp>
      <p:pic>
        <p:nvPicPr>
          <p:cNvPr id="3" name="Grafik 2">
            <a:extLst>
              <a:ext uri="{FF2B5EF4-FFF2-40B4-BE49-F238E27FC236}">
                <a16:creationId xmlns:a16="http://schemas.microsoft.com/office/drawing/2014/main" id="{20535CBA-19FA-4428-ABFA-52C37741C0CD}"/>
              </a:ext>
            </a:extLst>
          </p:cNvPr>
          <p:cNvPicPr>
            <a:picLocks/>
          </p:cNvPicPr>
          <p:nvPr/>
        </p:nvPicPr>
        <p:blipFill>
          <a:blip r:embed="rId3"/>
          <a:stretch>
            <a:fillRect/>
          </a:stretch>
        </p:blipFill>
        <p:spPr>
          <a:xfrm>
            <a:off x="2719509" y="2431509"/>
            <a:ext cx="7848000" cy="4392000"/>
          </a:xfrm>
          <a:prstGeom prst="rect">
            <a:avLst/>
          </a:prstGeom>
        </p:spPr>
      </p:pic>
    </p:spTree>
    <p:extLst>
      <p:ext uri="{BB962C8B-B14F-4D97-AF65-F5344CB8AC3E}">
        <p14:creationId xmlns:p14="http://schemas.microsoft.com/office/powerpoint/2010/main" val="38713972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0A600-855B-E3B2-561A-34F39588A265}"/>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A0C94D7D-F826-AFE8-75F1-DFF0BE33B3D8}"/>
              </a:ext>
            </a:extLst>
          </p:cNvPr>
          <p:cNvSpPr/>
          <p:nvPr/>
        </p:nvSpPr>
        <p:spPr bwMode="auto">
          <a:xfrm>
            <a:off x="2279576" y="2062800"/>
            <a:ext cx="9066291" cy="4678568"/>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indent="-457200">
              <a:lnSpc>
                <a:spcPct val="100000"/>
              </a:lnSpc>
              <a:spcBef>
                <a:spcPts val="1800"/>
              </a:spcBef>
              <a:buFont typeface="+mj-lt"/>
              <a:buAutoNum type="arabicPeriod"/>
              <a:defRPr/>
            </a:pPr>
            <a:r>
              <a:rPr lang="de-DE" sz="2400" dirty="0">
                <a:solidFill>
                  <a:schemeClr val="bg1">
                    <a:lumMod val="75000"/>
                  </a:schemeClr>
                </a:solidFill>
              </a:rPr>
              <a:t>Hintergrund</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Projektziele und -design</a:t>
            </a:r>
          </a:p>
          <a:p>
            <a:pPr marL="457200" indent="-457200">
              <a:lnSpc>
                <a:spcPct val="100000"/>
              </a:lnSpc>
              <a:spcBef>
                <a:spcPts val="1800"/>
              </a:spcBef>
              <a:buFont typeface="+mj-lt"/>
              <a:buAutoNum type="arabicPeriod"/>
              <a:defRPr/>
            </a:pPr>
            <a:r>
              <a:rPr lang="de-DE" sz="2400" dirty="0">
                <a:solidFill>
                  <a:schemeClr val="bg1">
                    <a:lumMod val="75000"/>
                  </a:schemeClr>
                </a:solidFill>
              </a:rPr>
              <a:t>Umsetzungskonzept</a:t>
            </a:r>
          </a:p>
          <a:p>
            <a:pPr marL="457200" indent="-457200">
              <a:lnSpc>
                <a:spcPct val="100000"/>
              </a:lnSpc>
              <a:spcBef>
                <a:spcPts val="1800"/>
              </a:spcBef>
              <a:buFont typeface="+mj-lt"/>
              <a:buAutoNum type="arabicPeriod"/>
              <a:defRPr/>
            </a:pPr>
            <a:r>
              <a:rPr lang="de-DE" sz="2400" dirty="0">
                <a:solidFill>
                  <a:schemeClr val="bg1">
                    <a:lumMod val="75000"/>
                  </a:schemeClr>
                </a:solidFill>
              </a:rPr>
              <a:t>Projektdurchführung</a:t>
            </a:r>
          </a:p>
          <a:p>
            <a:pPr marL="457200" indent="-457200">
              <a:lnSpc>
                <a:spcPct val="100000"/>
              </a:lnSpc>
              <a:spcBef>
                <a:spcPts val="1800"/>
              </a:spcBef>
              <a:buFont typeface="+mj-lt"/>
              <a:buAutoNum type="arabicPeriod"/>
              <a:defRPr/>
            </a:pPr>
            <a:r>
              <a:rPr lang="de-DE" sz="2400" dirty="0">
                <a:solidFill>
                  <a:schemeClr val="bg1">
                    <a:lumMod val="75000"/>
                  </a:schemeClr>
                </a:solidFill>
              </a:rPr>
              <a:t>Evaluationsergebnisse</a:t>
            </a:r>
          </a:p>
          <a:p>
            <a:pPr marL="457200" indent="-457200">
              <a:lnSpc>
                <a:spcPct val="100000"/>
              </a:lnSpc>
              <a:spcBef>
                <a:spcPts val="1800"/>
              </a:spcBef>
              <a:buFont typeface="+mj-lt"/>
              <a:buAutoNum type="arabicPeriod"/>
              <a:defRPr/>
            </a:pPr>
            <a:r>
              <a:rPr lang="de-DE" sz="2400" dirty="0">
                <a:solidFill>
                  <a:schemeClr val="bg1">
                    <a:lumMod val="75000"/>
                  </a:schemeClr>
                </a:solidFill>
              </a:rPr>
              <a:t>Handreichung für den Rollout-Prozess</a:t>
            </a:r>
          </a:p>
          <a:p>
            <a:pPr marL="457200" indent="-457200">
              <a:lnSpc>
                <a:spcPct val="100000"/>
              </a:lnSpc>
              <a:spcBef>
                <a:spcPts val="1800"/>
              </a:spcBef>
              <a:buFont typeface="+mj-lt"/>
              <a:buAutoNum type="arabicPeriod"/>
              <a:defRPr/>
            </a:pPr>
            <a:r>
              <a:rPr lang="de-DE" sz="2400" dirty="0"/>
              <a:t>Algorithmus 2 </a:t>
            </a:r>
          </a:p>
          <a:p>
            <a:pPr marL="457200" indent="-457200">
              <a:lnSpc>
                <a:spcPct val="100000"/>
              </a:lnSpc>
              <a:spcBef>
                <a:spcPts val="1800"/>
              </a:spcBef>
              <a:buFont typeface="+mj-lt"/>
              <a:buAutoNum type="arabicPeriod"/>
              <a:defRPr/>
            </a:pPr>
            <a:r>
              <a:rPr lang="de-DE" sz="2400" dirty="0">
                <a:solidFill>
                  <a:schemeClr val="bg1">
                    <a:lumMod val="75000"/>
                  </a:schemeClr>
                </a:solidFill>
              </a:rPr>
              <a:t>Resümee</a:t>
            </a:r>
            <a:endParaRPr sz="2400" dirty="0">
              <a:solidFill>
                <a:schemeClr val="bg1">
                  <a:lumMod val="75000"/>
                </a:schemeClr>
              </a:solidFill>
            </a:endParaRPr>
          </a:p>
          <a:p>
            <a:pPr marL="457200" indent="-457200">
              <a:lnSpc>
                <a:spcPct val="100000"/>
              </a:lnSpc>
              <a:spcBef>
                <a:spcPts val="1800"/>
              </a:spcBef>
              <a:buFont typeface="+mj-lt"/>
              <a:buAutoNum type="arabicPeriod"/>
              <a:defRPr/>
            </a:pPr>
            <a:endParaRPr dirty="0"/>
          </a:p>
          <a:p>
            <a:pPr marL="0" indent="0">
              <a:buNone/>
              <a:defRPr/>
            </a:pPr>
            <a:endParaRPr lang="de-DE" sz="2400" dirty="0"/>
          </a:p>
        </p:txBody>
      </p:sp>
      <p:sp>
        <p:nvSpPr>
          <p:cNvPr id="3" name="Textplatzhalter 3">
            <a:extLst>
              <a:ext uri="{FF2B5EF4-FFF2-40B4-BE49-F238E27FC236}">
                <a16:creationId xmlns:a16="http://schemas.microsoft.com/office/drawing/2014/main" id="{6C6C2B84-289E-4276-A9FA-8C2A511F7F85}"/>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Agenda</a:t>
            </a:r>
          </a:p>
          <a:p>
            <a:pPr marL="0" indent="0">
              <a:buNone/>
              <a:defRPr/>
            </a:pPr>
            <a:endParaRPr lang="de-DE" sz="2400" dirty="0"/>
          </a:p>
        </p:txBody>
      </p:sp>
    </p:spTree>
    <p:extLst>
      <p:ext uri="{BB962C8B-B14F-4D97-AF65-F5344CB8AC3E}">
        <p14:creationId xmlns:p14="http://schemas.microsoft.com/office/powerpoint/2010/main" val="411493623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7. Algorithmus 2</a:t>
            </a:r>
            <a:endParaRPr lang="de-DE" sz="2400" dirty="0"/>
          </a:p>
        </p:txBody>
      </p:sp>
      <p:pic>
        <p:nvPicPr>
          <p:cNvPr id="1025" name="Picture 1">
            <a:extLst>
              <a:ext uri="{FF2B5EF4-FFF2-40B4-BE49-F238E27FC236}">
                <a16:creationId xmlns:a16="http://schemas.microsoft.com/office/drawing/2014/main" id="{7EF2C2E0-762B-43F5-B278-868524BCEA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5600" y="1453078"/>
            <a:ext cx="9289032" cy="5157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0201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6A4855FC-7182-D2B4-2727-B9C7F0378BB8}"/>
              </a:ext>
            </a:extLst>
          </p:cNvPr>
          <p:cNvSpPr/>
          <p:nvPr/>
        </p:nvSpPr>
        <p:spPr bwMode="auto">
          <a:xfrm>
            <a:off x="2279576" y="2060849"/>
            <a:ext cx="9912424" cy="4797152"/>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solidFill>
                  <a:srgbClr val="C65913"/>
                </a:solidFill>
              </a:rPr>
              <a:t>Entwicklung </a:t>
            </a:r>
            <a:r>
              <a:rPr lang="de-DE" sz="2400" dirty="0">
                <a:solidFill>
                  <a:srgbClr val="C65913"/>
                </a:solidFill>
                <a:sym typeface="Wingdings" panose="05000000000000000000" pitchFamily="2" charset="2"/>
              </a:rPr>
              <a:t>und Weiterentwicklung</a:t>
            </a:r>
            <a:r>
              <a:rPr lang="de-DE" sz="2400" dirty="0">
                <a:sym typeface="Wingdings" panose="05000000000000000000" pitchFamily="2" charset="2"/>
              </a:rPr>
              <a:t> </a:t>
            </a:r>
            <a:r>
              <a:rPr lang="de-DE" sz="2400" dirty="0"/>
              <a:t>eines Konzepts zur qualifikations- und kompetenzorientierten Pflege </a:t>
            </a:r>
          </a:p>
          <a:p>
            <a:pPr lvl="1">
              <a:lnSpc>
                <a:spcPct val="100000"/>
              </a:lnSpc>
              <a:spcBef>
                <a:spcPts val="1800"/>
              </a:spcBef>
              <a:buFont typeface="Arial" panose="020B0604020202020204" pitchFamily="34" charset="0"/>
              <a:buChar char="•"/>
              <a:defRPr/>
            </a:pPr>
            <a:r>
              <a:rPr lang="de-DE" sz="2400" dirty="0">
                <a:solidFill>
                  <a:srgbClr val="C65913"/>
                </a:solidFill>
                <a:sym typeface="Wingdings" panose="05000000000000000000" pitchFamily="2" charset="2"/>
              </a:rPr>
              <a:t>Implementation </a:t>
            </a:r>
            <a:r>
              <a:rPr lang="de-DE" sz="2400" dirty="0">
                <a:sym typeface="Wingdings" panose="05000000000000000000" pitchFamily="2" charset="2"/>
              </a:rPr>
              <a:t>dieses Konzepts in 10 Modelleinrichtungen mit Mehrpersonalisierung bis in Höhe des Algorithmus 1.0</a:t>
            </a:r>
          </a:p>
          <a:p>
            <a:pPr lvl="1">
              <a:lnSpc>
                <a:spcPct val="100000"/>
              </a:lnSpc>
              <a:spcBef>
                <a:spcPts val="1800"/>
              </a:spcBef>
              <a:buFont typeface="Arial" panose="020B0604020202020204" pitchFamily="34" charset="0"/>
              <a:buChar char="•"/>
              <a:defRPr/>
            </a:pPr>
            <a:r>
              <a:rPr lang="de-DE" sz="2400" dirty="0">
                <a:solidFill>
                  <a:srgbClr val="C65913"/>
                </a:solidFill>
                <a:sym typeface="Wingdings" panose="05000000000000000000" pitchFamily="2" charset="2"/>
              </a:rPr>
              <a:t>Evaluation</a:t>
            </a:r>
            <a:r>
              <a:rPr lang="de-DE" sz="2400" dirty="0">
                <a:sym typeface="Wingdings" panose="05000000000000000000" pitchFamily="2" charset="2"/>
              </a:rPr>
              <a:t> der Effekte in Bezug auf Pflegequalität, Lebensqualität der Bewohnenden, Arbeitszufriedenheit der Beschäftigten und Effizienz der Intervention </a:t>
            </a:r>
          </a:p>
          <a:p>
            <a:pPr lvl="1">
              <a:lnSpc>
                <a:spcPct val="100000"/>
              </a:lnSpc>
              <a:spcBef>
                <a:spcPts val="1800"/>
              </a:spcBef>
              <a:buFont typeface="Arial" panose="020B0604020202020204" pitchFamily="34" charset="0"/>
              <a:buChar char="•"/>
              <a:defRPr/>
            </a:pPr>
            <a:r>
              <a:rPr lang="de-DE" sz="2400" dirty="0">
                <a:sym typeface="Wingdings" panose="05000000000000000000" pitchFamily="2" charset="2"/>
              </a:rPr>
              <a:t>Parametrisierung eines </a:t>
            </a:r>
            <a:r>
              <a:rPr lang="de-DE" sz="2400" dirty="0">
                <a:solidFill>
                  <a:srgbClr val="C65913"/>
                </a:solidFill>
                <a:sym typeface="Wingdings" panose="05000000000000000000" pitchFamily="2" charset="2"/>
              </a:rPr>
              <a:t>Algorithmus 2</a:t>
            </a:r>
          </a:p>
          <a:p>
            <a:pPr lvl="1">
              <a:lnSpc>
                <a:spcPct val="100000"/>
              </a:lnSpc>
              <a:spcBef>
                <a:spcPts val="1800"/>
              </a:spcBef>
              <a:buFont typeface="Arial" panose="020B0604020202020204" pitchFamily="34" charset="0"/>
              <a:buChar char="•"/>
              <a:defRPr/>
            </a:pPr>
            <a:r>
              <a:rPr lang="de-DE" sz="2400" dirty="0">
                <a:sym typeface="Wingdings" panose="05000000000000000000" pitchFamily="2" charset="2"/>
              </a:rPr>
              <a:t>Entwicklung eines </a:t>
            </a:r>
            <a:r>
              <a:rPr lang="de-DE" sz="2400" dirty="0">
                <a:solidFill>
                  <a:srgbClr val="C65913"/>
                </a:solidFill>
                <a:sym typeface="Wingdings" panose="05000000000000000000" pitchFamily="2" charset="2"/>
              </a:rPr>
              <a:t>Implementationskonzepts</a:t>
            </a:r>
            <a:r>
              <a:rPr lang="de-DE" sz="2400" dirty="0">
                <a:sym typeface="Wingdings" panose="05000000000000000000" pitchFamily="2" charset="2"/>
              </a:rPr>
              <a:t> für eine Rollout in die Fläche</a:t>
            </a:r>
          </a:p>
          <a:p>
            <a:pPr marL="539750" lvl="1" indent="0">
              <a:lnSpc>
                <a:spcPct val="100000"/>
              </a:lnSpc>
              <a:spcBef>
                <a:spcPts val="1800"/>
              </a:spcBef>
              <a:buNone/>
              <a:defRPr/>
            </a:pPr>
            <a:endParaRPr lang="de-DE" sz="2400" dirty="0"/>
          </a:p>
          <a:p>
            <a:pPr marL="0" indent="0">
              <a:buNone/>
              <a:defRPr/>
            </a:pPr>
            <a:endParaRPr lang="de-DE" sz="2400" dirty="0"/>
          </a:p>
        </p:txBody>
      </p:sp>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2. Projektziele</a:t>
            </a:r>
          </a:p>
          <a:p>
            <a:pPr marL="0" indent="0">
              <a:buNone/>
              <a:defRPr/>
            </a:pPr>
            <a:endParaRPr lang="de-DE" sz="2400" dirty="0"/>
          </a:p>
        </p:txBody>
      </p:sp>
    </p:spTree>
    <p:extLst>
      <p:ext uri="{BB962C8B-B14F-4D97-AF65-F5344CB8AC3E}">
        <p14:creationId xmlns:p14="http://schemas.microsoft.com/office/powerpoint/2010/main" val="397403682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7. Algorithmus 2.0</a:t>
            </a:r>
            <a:endParaRPr lang="de-DE" sz="2400" dirty="0"/>
          </a:p>
        </p:txBody>
      </p:sp>
      <p:pic>
        <p:nvPicPr>
          <p:cNvPr id="2" name="Grafik 1">
            <a:extLst>
              <a:ext uri="{FF2B5EF4-FFF2-40B4-BE49-F238E27FC236}">
                <a16:creationId xmlns:a16="http://schemas.microsoft.com/office/drawing/2014/main" id="{9CFFEF58-7CFC-46C6-BD84-3B8E3A44350E}"/>
              </a:ext>
            </a:extLst>
          </p:cNvPr>
          <p:cNvPicPr>
            <a:picLocks noChangeAspect="1"/>
          </p:cNvPicPr>
          <p:nvPr/>
        </p:nvPicPr>
        <p:blipFill>
          <a:blip r:embed="rId3"/>
          <a:stretch>
            <a:fillRect/>
          </a:stretch>
        </p:blipFill>
        <p:spPr>
          <a:xfrm>
            <a:off x="2279576" y="2060848"/>
            <a:ext cx="8791662" cy="1627464"/>
          </a:xfrm>
          <a:prstGeom prst="rect">
            <a:avLst/>
          </a:prstGeom>
        </p:spPr>
      </p:pic>
      <p:pic>
        <p:nvPicPr>
          <p:cNvPr id="3" name="Grafik 2">
            <a:extLst>
              <a:ext uri="{FF2B5EF4-FFF2-40B4-BE49-F238E27FC236}">
                <a16:creationId xmlns:a16="http://schemas.microsoft.com/office/drawing/2014/main" id="{90668DF1-1D1B-42BC-AD03-D0DDE1E33C79}"/>
              </a:ext>
            </a:extLst>
          </p:cNvPr>
          <p:cNvPicPr>
            <a:picLocks noChangeAspect="1"/>
          </p:cNvPicPr>
          <p:nvPr/>
        </p:nvPicPr>
        <p:blipFill>
          <a:blip r:embed="rId4"/>
          <a:stretch>
            <a:fillRect/>
          </a:stretch>
        </p:blipFill>
        <p:spPr>
          <a:xfrm>
            <a:off x="6467742" y="3789040"/>
            <a:ext cx="4603496" cy="2844303"/>
          </a:xfrm>
          <a:prstGeom prst="rect">
            <a:avLst/>
          </a:prstGeom>
        </p:spPr>
      </p:pic>
      <p:sp>
        <p:nvSpPr>
          <p:cNvPr id="5" name="Textfeld 4">
            <a:extLst>
              <a:ext uri="{FF2B5EF4-FFF2-40B4-BE49-F238E27FC236}">
                <a16:creationId xmlns:a16="http://schemas.microsoft.com/office/drawing/2014/main" id="{66243311-23E5-4DC9-BA40-F4EEBD3802EB}"/>
              </a:ext>
            </a:extLst>
          </p:cNvPr>
          <p:cNvSpPr txBox="1"/>
          <p:nvPr/>
        </p:nvSpPr>
        <p:spPr bwMode="auto">
          <a:xfrm>
            <a:off x="2254139" y="1691516"/>
            <a:ext cx="9071714" cy="369332"/>
          </a:xfrm>
          <a:prstGeom prst="rect">
            <a:avLst/>
          </a:prstGeom>
          <a:noFill/>
        </p:spPr>
        <p:txBody>
          <a:bodyPr wrap="square" rtlCol="0">
            <a:spAutoFit/>
          </a:bodyPr>
          <a:lstStyle/>
          <a:p>
            <a:r>
              <a:rPr lang="de-DE" sz="1750" dirty="0"/>
              <a:t>Stellenschlüssel in VZÄ pro pflegebedürftiger Person nach Pflegegrad (Algorithmus 2.0)</a:t>
            </a:r>
          </a:p>
        </p:txBody>
      </p:sp>
      <p:sp>
        <p:nvSpPr>
          <p:cNvPr id="7" name="Textfeld 6">
            <a:extLst>
              <a:ext uri="{FF2B5EF4-FFF2-40B4-BE49-F238E27FC236}">
                <a16:creationId xmlns:a16="http://schemas.microsoft.com/office/drawing/2014/main" id="{B6C2F4EC-AD3C-42E5-A709-15233F8E673A}"/>
              </a:ext>
            </a:extLst>
          </p:cNvPr>
          <p:cNvSpPr txBox="1"/>
          <p:nvPr/>
        </p:nvSpPr>
        <p:spPr bwMode="auto">
          <a:xfrm>
            <a:off x="3801456" y="4716361"/>
            <a:ext cx="2880320" cy="900246"/>
          </a:xfrm>
          <a:prstGeom prst="rect">
            <a:avLst/>
          </a:prstGeom>
          <a:noFill/>
        </p:spPr>
        <p:txBody>
          <a:bodyPr wrap="square" rtlCol="0">
            <a:spAutoFit/>
          </a:bodyPr>
          <a:lstStyle/>
          <a:p>
            <a:r>
              <a:rPr lang="de-DE" sz="1750" dirty="0"/>
              <a:t>Pflegekräfte in VZÄ pro pflegebedürftige Person gemäß Algorithmus 2.0</a:t>
            </a:r>
          </a:p>
        </p:txBody>
      </p:sp>
    </p:spTree>
    <p:extLst>
      <p:ext uri="{BB962C8B-B14F-4D97-AF65-F5344CB8AC3E}">
        <p14:creationId xmlns:p14="http://schemas.microsoft.com/office/powerpoint/2010/main" val="314256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7. Algorithmus 2.1</a:t>
            </a:r>
            <a:endParaRPr lang="de-DE" sz="2400" dirty="0"/>
          </a:p>
        </p:txBody>
      </p:sp>
      <p:sp>
        <p:nvSpPr>
          <p:cNvPr id="5" name="Textfeld 4">
            <a:extLst>
              <a:ext uri="{FF2B5EF4-FFF2-40B4-BE49-F238E27FC236}">
                <a16:creationId xmlns:a16="http://schemas.microsoft.com/office/drawing/2014/main" id="{66243311-23E5-4DC9-BA40-F4EEBD3802EB}"/>
              </a:ext>
            </a:extLst>
          </p:cNvPr>
          <p:cNvSpPr txBox="1"/>
          <p:nvPr/>
        </p:nvSpPr>
        <p:spPr bwMode="auto">
          <a:xfrm>
            <a:off x="2254138" y="1691516"/>
            <a:ext cx="9242461" cy="361637"/>
          </a:xfrm>
          <a:prstGeom prst="rect">
            <a:avLst/>
          </a:prstGeom>
          <a:noFill/>
        </p:spPr>
        <p:txBody>
          <a:bodyPr wrap="square" rtlCol="0">
            <a:spAutoFit/>
          </a:bodyPr>
          <a:lstStyle/>
          <a:p>
            <a:r>
              <a:rPr lang="de-DE" sz="1750" dirty="0"/>
              <a:t>Komplexitätsabstufung der Pflegesituation operationalisiert durch die Pflegegrade (Alg. 2.1) </a:t>
            </a:r>
          </a:p>
        </p:txBody>
      </p:sp>
      <p:sp>
        <p:nvSpPr>
          <p:cNvPr id="7" name="Textfeld 6">
            <a:extLst>
              <a:ext uri="{FF2B5EF4-FFF2-40B4-BE49-F238E27FC236}">
                <a16:creationId xmlns:a16="http://schemas.microsoft.com/office/drawing/2014/main" id="{B6C2F4EC-AD3C-42E5-A709-15233F8E673A}"/>
              </a:ext>
            </a:extLst>
          </p:cNvPr>
          <p:cNvSpPr txBox="1"/>
          <p:nvPr/>
        </p:nvSpPr>
        <p:spPr bwMode="auto">
          <a:xfrm>
            <a:off x="2254138" y="3429000"/>
            <a:ext cx="3193789" cy="1977464"/>
          </a:xfrm>
          <a:prstGeom prst="rect">
            <a:avLst/>
          </a:prstGeom>
          <a:noFill/>
        </p:spPr>
        <p:txBody>
          <a:bodyPr wrap="square" rtlCol="0">
            <a:spAutoFit/>
          </a:bodyPr>
          <a:lstStyle/>
          <a:p>
            <a:r>
              <a:rPr lang="de-DE" sz="1750" dirty="0"/>
              <a:t>Anzahl der Vollzeitäquivalente in einer 100-Bewohnenden-Einrichtung mit bundesdurch-schnittlicher </a:t>
            </a:r>
            <a:r>
              <a:rPr lang="de-DE" sz="1750" dirty="0" err="1"/>
              <a:t>Pflegegradver</a:t>
            </a:r>
            <a:r>
              <a:rPr lang="de-DE" sz="1750" dirty="0"/>
              <a:t>-teilung gemäß Pflegestatistik 2023 nach Algorithmus 2.0 und 2.1</a:t>
            </a:r>
          </a:p>
        </p:txBody>
      </p:sp>
      <p:pic>
        <p:nvPicPr>
          <p:cNvPr id="6" name="Grafik 5">
            <a:extLst>
              <a:ext uri="{FF2B5EF4-FFF2-40B4-BE49-F238E27FC236}">
                <a16:creationId xmlns:a16="http://schemas.microsoft.com/office/drawing/2014/main" id="{8391E29E-49AA-491E-81D1-185064CC82D1}"/>
              </a:ext>
            </a:extLst>
          </p:cNvPr>
          <p:cNvPicPr>
            <a:picLocks noChangeAspect="1"/>
          </p:cNvPicPr>
          <p:nvPr/>
        </p:nvPicPr>
        <p:blipFill>
          <a:blip r:embed="rId3"/>
          <a:stretch>
            <a:fillRect/>
          </a:stretch>
        </p:blipFill>
        <p:spPr>
          <a:xfrm>
            <a:off x="2285945" y="2053153"/>
            <a:ext cx="8791662" cy="729842"/>
          </a:xfrm>
          <a:prstGeom prst="rect">
            <a:avLst/>
          </a:prstGeom>
        </p:spPr>
      </p:pic>
      <p:pic>
        <p:nvPicPr>
          <p:cNvPr id="8" name="Grafik 7">
            <a:extLst>
              <a:ext uri="{FF2B5EF4-FFF2-40B4-BE49-F238E27FC236}">
                <a16:creationId xmlns:a16="http://schemas.microsoft.com/office/drawing/2014/main" id="{BC3C3C8A-00D9-436F-AE7C-BC346EEBE5B7}"/>
              </a:ext>
            </a:extLst>
          </p:cNvPr>
          <p:cNvPicPr>
            <a:picLocks noChangeAspect="1"/>
          </p:cNvPicPr>
          <p:nvPr/>
        </p:nvPicPr>
        <p:blipFill>
          <a:blip r:embed="rId4"/>
          <a:stretch>
            <a:fillRect/>
          </a:stretch>
        </p:blipFill>
        <p:spPr>
          <a:xfrm>
            <a:off x="5571026" y="3103605"/>
            <a:ext cx="5522822" cy="3322942"/>
          </a:xfrm>
          <a:prstGeom prst="rect">
            <a:avLst/>
          </a:prstGeom>
        </p:spPr>
      </p:pic>
      <p:sp>
        <p:nvSpPr>
          <p:cNvPr id="9" name="Textfeld 8">
            <a:extLst>
              <a:ext uri="{FF2B5EF4-FFF2-40B4-BE49-F238E27FC236}">
                <a16:creationId xmlns:a16="http://schemas.microsoft.com/office/drawing/2014/main" id="{0B05B9BB-6C4E-461B-B60A-0578603E0F2A}"/>
              </a:ext>
            </a:extLst>
          </p:cNvPr>
          <p:cNvSpPr txBox="1"/>
          <p:nvPr/>
        </p:nvSpPr>
        <p:spPr bwMode="auto">
          <a:xfrm>
            <a:off x="5571026" y="6467506"/>
            <a:ext cx="3159839" cy="369332"/>
          </a:xfrm>
          <a:prstGeom prst="rect">
            <a:avLst/>
          </a:prstGeom>
          <a:noFill/>
        </p:spPr>
        <p:txBody>
          <a:bodyPr wrap="none" rtlCol="0">
            <a:spAutoFit/>
          </a:bodyPr>
          <a:lstStyle/>
          <a:p>
            <a:r>
              <a:rPr lang="de-DE" dirty="0"/>
              <a:t>Insgesamt: jeweils 59,6 VZÄ</a:t>
            </a:r>
          </a:p>
        </p:txBody>
      </p:sp>
    </p:spTree>
    <p:extLst>
      <p:ext uri="{BB962C8B-B14F-4D97-AF65-F5344CB8AC3E}">
        <p14:creationId xmlns:p14="http://schemas.microsoft.com/office/powerpoint/2010/main" val="3112491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433048"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7. Einordnung der Ergebnisse der Neukalibrierung </a:t>
            </a:r>
            <a:endParaRPr lang="de-DE" sz="2400" dirty="0"/>
          </a:p>
        </p:txBody>
      </p:sp>
      <p:sp>
        <p:nvSpPr>
          <p:cNvPr id="5" name="Textfeld 4">
            <a:extLst>
              <a:ext uri="{FF2B5EF4-FFF2-40B4-BE49-F238E27FC236}">
                <a16:creationId xmlns:a16="http://schemas.microsoft.com/office/drawing/2014/main" id="{66243311-23E5-4DC9-BA40-F4EEBD3802EB}"/>
              </a:ext>
            </a:extLst>
          </p:cNvPr>
          <p:cNvSpPr txBox="1"/>
          <p:nvPr/>
        </p:nvSpPr>
        <p:spPr bwMode="auto">
          <a:xfrm>
            <a:off x="2254138" y="1691516"/>
            <a:ext cx="9242461" cy="646331"/>
          </a:xfrm>
          <a:prstGeom prst="rect">
            <a:avLst/>
          </a:prstGeom>
          <a:noFill/>
        </p:spPr>
        <p:txBody>
          <a:bodyPr wrap="square" rtlCol="0">
            <a:spAutoFit/>
          </a:bodyPr>
          <a:lstStyle/>
          <a:p>
            <a:r>
              <a:rPr lang="de-DE" dirty="0"/>
              <a:t>Pflegekräfte in VZÄ für eine Einrichtung mit 100 Pflegebedürftigen und bundes-durchschnittlicher Pflegegradverteilung gemäß Pflegestatistik 2023  </a:t>
            </a:r>
            <a:endParaRPr lang="de-DE" sz="1750" dirty="0"/>
          </a:p>
        </p:txBody>
      </p:sp>
      <p:sp>
        <p:nvSpPr>
          <p:cNvPr id="10" name="Textfeld 9">
            <a:extLst>
              <a:ext uri="{FF2B5EF4-FFF2-40B4-BE49-F238E27FC236}">
                <a16:creationId xmlns:a16="http://schemas.microsoft.com/office/drawing/2014/main" id="{3199DF8A-C37F-4839-A312-1C862491A01E}"/>
              </a:ext>
            </a:extLst>
          </p:cNvPr>
          <p:cNvSpPr txBox="1"/>
          <p:nvPr/>
        </p:nvSpPr>
        <p:spPr bwMode="auto">
          <a:xfrm>
            <a:off x="2233328" y="4280087"/>
            <a:ext cx="9242461" cy="646331"/>
          </a:xfrm>
          <a:prstGeom prst="rect">
            <a:avLst/>
          </a:prstGeom>
          <a:noFill/>
        </p:spPr>
        <p:txBody>
          <a:bodyPr wrap="square" rtlCol="0">
            <a:spAutoFit/>
          </a:bodyPr>
          <a:lstStyle/>
          <a:p>
            <a:r>
              <a:rPr lang="de-DE" dirty="0"/>
              <a:t>Pflegekräfte in VZÄ für eine Einrichtung mit 100 Pflegebedürftigen und bundes-durchschnittlicher Pflegegradverteilung gemäß Pflegestatistik 2023  </a:t>
            </a:r>
            <a:endParaRPr lang="de-DE" sz="1750" dirty="0"/>
          </a:p>
        </p:txBody>
      </p:sp>
      <p:pic>
        <p:nvPicPr>
          <p:cNvPr id="7" name="Grafik 6">
            <a:extLst>
              <a:ext uri="{FF2B5EF4-FFF2-40B4-BE49-F238E27FC236}">
                <a16:creationId xmlns:a16="http://schemas.microsoft.com/office/drawing/2014/main" id="{16D59C57-A0B4-4F32-9300-43394CF1686D}"/>
              </a:ext>
            </a:extLst>
          </p:cNvPr>
          <p:cNvPicPr>
            <a:picLocks noChangeAspect="1"/>
          </p:cNvPicPr>
          <p:nvPr/>
        </p:nvPicPr>
        <p:blipFill>
          <a:blip r:embed="rId3"/>
          <a:stretch>
            <a:fillRect/>
          </a:stretch>
        </p:blipFill>
        <p:spPr>
          <a:xfrm>
            <a:off x="2351583" y="4922802"/>
            <a:ext cx="8657439" cy="1842211"/>
          </a:xfrm>
          <a:prstGeom prst="rect">
            <a:avLst/>
          </a:prstGeom>
        </p:spPr>
      </p:pic>
      <p:pic>
        <p:nvPicPr>
          <p:cNvPr id="9" name="Grafik 8">
            <a:extLst>
              <a:ext uri="{FF2B5EF4-FFF2-40B4-BE49-F238E27FC236}">
                <a16:creationId xmlns:a16="http://schemas.microsoft.com/office/drawing/2014/main" id="{1E37CE86-55F9-482A-B174-B619980B625C}"/>
              </a:ext>
            </a:extLst>
          </p:cNvPr>
          <p:cNvPicPr>
            <a:picLocks noChangeAspect="1"/>
          </p:cNvPicPr>
          <p:nvPr/>
        </p:nvPicPr>
        <p:blipFill>
          <a:blip r:embed="rId4"/>
          <a:stretch>
            <a:fillRect/>
          </a:stretch>
        </p:blipFill>
        <p:spPr>
          <a:xfrm>
            <a:off x="2351582" y="2382667"/>
            <a:ext cx="8710729" cy="1622397"/>
          </a:xfrm>
          <a:prstGeom prst="rect">
            <a:avLst/>
          </a:prstGeom>
        </p:spPr>
      </p:pic>
    </p:spTree>
    <p:extLst>
      <p:ext uri="{BB962C8B-B14F-4D97-AF65-F5344CB8AC3E}">
        <p14:creationId xmlns:p14="http://schemas.microsoft.com/office/powerpoint/2010/main" val="2278587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86CDC-BB39-83AE-37B4-CDFE7A8AFB17}"/>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03363A0F-62AE-D17E-C416-E6344F24D8FA}"/>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7. Algorithmus 2.1 - H</a:t>
            </a:r>
            <a:endParaRPr lang="de-DE" sz="2400" dirty="0"/>
          </a:p>
        </p:txBody>
      </p:sp>
      <p:sp>
        <p:nvSpPr>
          <p:cNvPr id="5" name="Textfeld 4">
            <a:extLst>
              <a:ext uri="{FF2B5EF4-FFF2-40B4-BE49-F238E27FC236}">
                <a16:creationId xmlns:a16="http://schemas.microsoft.com/office/drawing/2014/main" id="{66243311-23E5-4DC9-BA40-F4EEBD3802EB}"/>
              </a:ext>
            </a:extLst>
          </p:cNvPr>
          <p:cNvSpPr txBox="1"/>
          <p:nvPr/>
        </p:nvSpPr>
        <p:spPr bwMode="auto">
          <a:xfrm>
            <a:off x="2254138" y="1691516"/>
            <a:ext cx="9458486" cy="1246495"/>
          </a:xfrm>
          <a:prstGeom prst="rect">
            <a:avLst/>
          </a:prstGeom>
          <a:noFill/>
        </p:spPr>
        <p:txBody>
          <a:bodyPr wrap="square" rtlCol="0">
            <a:spAutoFit/>
          </a:bodyPr>
          <a:lstStyle/>
          <a:p>
            <a:pPr marL="285750" indent="-285750">
              <a:buFont typeface="Arial" panose="020B0604020202020204" pitchFamily="34" charset="0"/>
              <a:buChar char="•"/>
            </a:pPr>
            <a:r>
              <a:rPr lang="de-DE" sz="1750" dirty="0"/>
              <a:t>Pflegekräfte verwenden einige Zeit für die Interventionen „Hauswirtschaftliche Unter-stützung“, „Ernährungsmanagement: Vorbereitung“, „Trinkmanagement: Vorbereitung“.</a:t>
            </a:r>
          </a:p>
          <a:p>
            <a:pPr marL="285750" indent="-285750">
              <a:spcBef>
                <a:spcPts val="600"/>
              </a:spcBef>
              <a:buFont typeface="Arial" panose="020B0604020202020204" pitchFamily="34" charset="0"/>
              <a:buChar char="•"/>
            </a:pPr>
            <a:r>
              <a:rPr lang="de-DE" sz="1750" dirty="0"/>
              <a:t>Werden diese Tätigkeiten auf Hauswirtschaftskräfte übertragen, reduziert sich der Pflegepersonalbedarf für Hilfskräfte im Algorithmus 2.1 - H.</a:t>
            </a:r>
          </a:p>
        </p:txBody>
      </p:sp>
      <p:sp>
        <p:nvSpPr>
          <p:cNvPr id="7" name="Textfeld 6">
            <a:extLst>
              <a:ext uri="{FF2B5EF4-FFF2-40B4-BE49-F238E27FC236}">
                <a16:creationId xmlns:a16="http://schemas.microsoft.com/office/drawing/2014/main" id="{B6C2F4EC-AD3C-42E5-A709-15233F8E673A}"/>
              </a:ext>
            </a:extLst>
          </p:cNvPr>
          <p:cNvSpPr txBox="1"/>
          <p:nvPr/>
        </p:nvSpPr>
        <p:spPr bwMode="auto">
          <a:xfrm>
            <a:off x="2254138" y="3429000"/>
            <a:ext cx="3193789" cy="1977464"/>
          </a:xfrm>
          <a:prstGeom prst="rect">
            <a:avLst/>
          </a:prstGeom>
          <a:noFill/>
        </p:spPr>
        <p:txBody>
          <a:bodyPr wrap="square" rtlCol="0">
            <a:spAutoFit/>
          </a:bodyPr>
          <a:lstStyle/>
          <a:p>
            <a:r>
              <a:rPr lang="de-DE" sz="1750" dirty="0"/>
              <a:t>Anzahl der Vollzeitäquivalente in einer 100-Bewohnenden-Einrichtung mit bundesdurch-schnittlicher </a:t>
            </a:r>
            <a:r>
              <a:rPr lang="de-DE" sz="1750" dirty="0" err="1"/>
              <a:t>Pflegegradver</a:t>
            </a:r>
            <a:r>
              <a:rPr lang="de-DE" sz="1750" dirty="0"/>
              <a:t>-teilung gemäß Pflegestatistik 2023 nach verschiedenen Algorithmen</a:t>
            </a:r>
          </a:p>
        </p:txBody>
      </p:sp>
      <p:sp>
        <p:nvSpPr>
          <p:cNvPr id="9" name="Textfeld 8">
            <a:extLst>
              <a:ext uri="{FF2B5EF4-FFF2-40B4-BE49-F238E27FC236}">
                <a16:creationId xmlns:a16="http://schemas.microsoft.com/office/drawing/2014/main" id="{0B05B9BB-6C4E-461B-B60A-0578603E0F2A}"/>
              </a:ext>
            </a:extLst>
          </p:cNvPr>
          <p:cNvSpPr txBox="1"/>
          <p:nvPr/>
        </p:nvSpPr>
        <p:spPr bwMode="auto">
          <a:xfrm>
            <a:off x="5571026" y="6467506"/>
            <a:ext cx="6250429" cy="369332"/>
          </a:xfrm>
          <a:prstGeom prst="rect">
            <a:avLst/>
          </a:prstGeom>
          <a:noFill/>
        </p:spPr>
        <p:txBody>
          <a:bodyPr wrap="none" rtlCol="0">
            <a:spAutoFit/>
          </a:bodyPr>
          <a:lstStyle/>
          <a:p>
            <a:r>
              <a:rPr lang="de-DE" dirty="0"/>
              <a:t>Insgesamt ohne hauswirtschaftliche Tätigkeiten: 52,0 VZÄ</a:t>
            </a:r>
          </a:p>
        </p:txBody>
      </p:sp>
      <p:sp>
        <p:nvSpPr>
          <p:cNvPr id="2" name="Textfeld 1">
            <a:extLst>
              <a:ext uri="{FF2B5EF4-FFF2-40B4-BE49-F238E27FC236}">
                <a16:creationId xmlns:a16="http://schemas.microsoft.com/office/drawing/2014/main" id="{A4C0ACC2-10C7-4159-8748-BC9570FCAEFA}"/>
              </a:ext>
            </a:extLst>
          </p:cNvPr>
          <p:cNvSpPr txBox="1"/>
          <p:nvPr/>
        </p:nvSpPr>
        <p:spPr bwMode="auto">
          <a:xfrm>
            <a:off x="2247904" y="5747585"/>
            <a:ext cx="2952328" cy="923330"/>
          </a:xfrm>
          <a:prstGeom prst="rect">
            <a:avLst/>
          </a:prstGeom>
          <a:noFill/>
        </p:spPr>
        <p:txBody>
          <a:bodyPr wrap="square" rtlCol="0">
            <a:spAutoFit/>
          </a:bodyPr>
          <a:lstStyle/>
          <a:p>
            <a:r>
              <a:rPr lang="de-DE" dirty="0"/>
              <a:t>Der Pflegepersonalbedarf liegt dann unterhalb des Algorithmus 1.0</a:t>
            </a:r>
          </a:p>
        </p:txBody>
      </p:sp>
      <p:pic>
        <p:nvPicPr>
          <p:cNvPr id="3" name="Grafik 2">
            <a:extLst>
              <a:ext uri="{FF2B5EF4-FFF2-40B4-BE49-F238E27FC236}">
                <a16:creationId xmlns:a16="http://schemas.microsoft.com/office/drawing/2014/main" id="{57E44A48-DFA5-4BAE-9545-3C8CB96F087D}"/>
              </a:ext>
            </a:extLst>
          </p:cNvPr>
          <p:cNvPicPr>
            <a:picLocks/>
          </p:cNvPicPr>
          <p:nvPr/>
        </p:nvPicPr>
        <p:blipFill>
          <a:blip r:embed="rId3"/>
          <a:stretch>
            <a:fillRect/>
          </a:stretch>
        </p:blipFill>
        <p:spPr>
          <a:xfrm>
            <a:off x="5572800" y="3103200"/>
            <a:ext cx="5522400" cy="3322800"/>
          </a:xfrm>
          <a:prstGeom prst="rect">
            <a:avLst/>
          </a:prstGeom>
        </p:spPr>
      </p:pic>
    </p:spTree>
    <p:extLst>
      <p:ext uri="{BB962C8B-B14F-4D97-AF65-F5344CB8AC3E}">
        <p14:creationId xmlns:p14="http://schemas.microsoft.com/office/powerpoint/2010/main" val="297560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1F95D-8F03-B887-3031-1DAF8180C10F}"/>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98D16940-0E9F-2DE4-92A3-7CDEB25CED33}"/>
              </a:ext>
            </a:extLst>
          </p:cNvPr>
          <p:cNvSpPr/>
          <p:nvPr/>
        </p:nvSpPr>
        <p:spPr bwMode="auto">
          <a:xfrm>
            <a:off x="2351584" y="1556791"/>
            <a:ext cx="9793088" cy="5112569"/>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Während der Entwicklung des Konzepts wurde die ursprüngliche </a:t>
            </a:r>
            <a:r>
              <a:rPr lang="de-DE" sz="2400" dirty="0" err="1"/>
              <a:t>QubA</a:t>
            </a:r>
            <a:r>
              <a:rPr lang="de-DE" sz="2400" dirty="0"/>
              <a:t> zu einer </a:t>
            </a:r>
            <a:r>
              <a:rPr lang="de-DE" sz="2400" dirty="0" err="1"/>
              <a:t>KubA</a:t>
            </a:r>
            <a:r>
              <a:rPr lang="de-DE" sz="2400" dirty="0"/>
              <a:t> weiterentwickelt.</a:t>
            </a:r>
          </a:p>
          <a:p>
            <a:pPr lvl="1">
              <a:lnSpc>
                <a:spcPct val="100000"/>
              </a:lnSpc>
              <a:spcBef>
                <a:spcPts val="1800"/>
              </a:spcBef>
              <a:buFont typeface="Arial" panose="020B0604020202020204" pitchFamily="34" charset="0"/>
              <a:buChar char="•"/>
              <a:defRPr/>
            </a:pPr>
            <a:r>
              <a:rPr lang="de-DE" sz="2400" dirty="0"/>
              <a:t>Die Umsetzung verband</a:t>
            </a:r>
          </a:p>
          <a:p>
            <a:pPr lvl="2">
              <a:lnSpc>
                <a:spcPct val="100000"/>
              </a:lnSpc>
              <a:spcBef>
                <a:spcPts val="600"/>
              </a:spcBef>
              <a:buFont typeface="Symbol" panose="05050102010706020507" pitchFamily="18" charset="2"/>
              <a:buChar char="-"/>
              <a:defRPr/>
            </a:pPr>
            <a:r>
              <a:rPr lang="de-DE" sz="2000" dirty="0"/>
              <a:t>eine weiterentwickelte Bezugspflege,</a:t>
            </a:r>
          </a:p>
          <a:p>
            <a:pPr lvl="2">
              <a:lnSpc>
                <a:spcPct val="100000"/>
              </a:lnSpc>
              <a:spcBef>
                <a:spcPts val="600"/>
              </a:spcBef>
              <a:buFont typeface="Symbol" panose="05050102010706020507" pitchFamily="18" charset="2"/>
              <a:buChar char="-"/>
              <a:defRPr/>
            </a:pPr>
            <a:r>
              <a:rPr lang="de-DE" sz="2000" dirty="0"/>
              <a:t>ein umfassendes Kompetenzmanagement und </a:t>
            </a:r>
          </a:p>
          <a:p>
            <a:pPr lvl="2">
              <a:lnSpc>
                <a:spcPct val="100000"/>
              </a:lnSpc>
              <a:spcBef>
                <a:spcPts val="600"/>
              </a:spcBef>
              <a:buFont typeface="Symbol" panose="05050102010706020507" pitchFamily="18" charset="2"/>
              <a:buChar char="-"/>
              <a:defRPr/>
            </a:pPr>
            <a:r>
              <a:rPr lang="de-DE" sz="2000" dirty="0"/>
              <a:t>eine qualifikations- und kompetenzorientierte Arbeitsorganisation des Pflegeprozesses.</a:t>
            </a:r>
          </a:p>
          <a:p>
            <a:pPr lvl="1">
              <a:lnSpc>
                <a:spcPct val="100000"/>
              </a:lnSpc>
              <a:spcBef>
                <a:spcPts val="1800"/>
              </a:spcBef>
              <a:buFont typeface="Arial" panose="020B0604020202020204" pitchFamily="34" charset="0"/>
              <a:buChar char="•"/>
              <a:defRPr/>
            </a:pPr>
            <a:r>
              <a:rPr lang="de-DE" sz="2400" dirty="0"/>
              <a:t>Die Mehrpersonalisierung in den Einrichtungen war herausfordernd, konnte aber letztlich für je einen Fokus-Wohnbereich realisiert werden.</a:t>
            </a:r>
            <a:endParaRPr sz="2400" dirty="0"/>
          </a:p>
          <a:p>
            <a:pPr marL="0" indent="0">
              <a:buNone/>
              <a:defRPr/>
            </a:pPr>
            <a:endParaRPr lang="de-DE" sz="2400" dirty="0"/>
          </a:p>
        </p:txBody>
      </p:sp>
      <p:sp>
        <p:nvSpPr>
          <p:cNvPr id="4" name="Textplatzhalter 3">
            <a:extLst>
              <a:ext uri="{FF2B5EF4-FFF2-40B4-BE49-F238E27FC236}">
                <a16:creationId xmlns:a16="http://schemas.microsoft.com/office/drawing/2014/main" id="{2CDF3B68-8A83-7042-500A-2FE4035BF008}"/>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8. Resümee</a:t>
            </a:r>
          </a:p>
          <a:p>
            <a:pPr marL="0" indent="0">
              <a:buNone/>
              <a:defRPr/>
            </a:pPr>
            <a:endParaRPr lang="de-DE" sz="2400" dirty="0"/>
          </a:p>
        </p:txBody>
      </p:sp>
    </p:spTree>
    <p:extLst>
      <p:ext uri="{BB962C8B-B14F-4D97-AF65-F5344CB8AC3E}">
        <p14:creationId xmlns:p14="http://schemas.microsoft.com/office/powerpoint/2010/main" val="44934222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00520-8460-94EE-C9EE-E93978AB8360}"/>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023C240C-B947-CB9C-6118-5658C51D3DBF}"/>
              </a:ext>
            </a:extLst>
          </p:cNvPr>
          <p:cNvSpPr/>
          <p:nvPr/>
        </p:nvSpPr>
        <p:spPr bwMode="auto">
          <a:xfrm>
            <a:off x="2351584" y="1556791"/>
            <a:ext cx="9793088" cy="5112569"/>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Die Evaluation weist positive Effekte nach.</a:t>
            </a:r>
          </a:p>
          <a:p>
            <a:pPr lvl="1">
              <a:lnSpc>
                <a:spcPct val="100000"/>
              </a:lnSpc>
              <a:spcBef>
                <a:spcPts val="1800"/>
              </a:spcBef>
              <a:buFont typeface="Arial" panose="020B0604020202020204" pitchFamily="34" charset="0"/>
              <a:buChar char="•"/>
              <a:defRPr/>
            </a:pPr>
            <a:r>
              <a:rPr lang="de-DE" sz="2400" dirty="0"/>
              <a:t>Die Intervention erhöht…</a:t>
            </a:r>
          </a:p>
          <a:p>
            <a:pPr lvl="2">
              <a:lnSpc>
                <a:spcPct val="100000"/>
              </a:lnSpc>
              <a:spcBef>
                <a:spcPts val="600"/>
              </a:spcBef>
              <a:buFont typeface="Symbol" panose="05050102010706020507" pitchFamily="18" charset="2"/>
              <a:buChar char="-"/>
              <a:defRPr/>
            </a:pPr>
            <a:r>
              <a:rPr lang="de-DE" sz="2000" dirty="0"/>
              <a:t>die Pflegequalität und die Zufriedenheit mit der pflegerischen Versorgung,</a:t>
            </a:r>
          </a:p>
          <a:p>
            <a:pPr lvl="2">
              <a:lnSpc>
                <a:spcPct val="100000"/>
              </a:lnSpc>
              <a:spcBef>
                <a:spcPts val="600"/>
              </a:spcBef>
              <a:buFont typeface="Symbol" panose="05050102010706020507" pitchFamily="18" charset="2"/>
              <a:buChar char="-"/>
              <a:defRPr/>
            </a:pPr>
            <a:r>
              <a:rPr lang="de-DE" sz="2000" dirty="0"/>
              <a:t>die </a:t>
            </a:r>
            <a:r>
              <a:rPr lang="de-DE" sz="2000" dirty="0" err="1"/>
              <a:t>Mitarbeitendenzufriedenheit</a:t>
            </a:r>
            <a:r>
              <a:rPr lang="de-DE" sz="2000" dirty="0"/>
              <a:t> und</a:t>
            </a:r>
          </a:p>
          <a:p>
            <a:pPr lvl="2">
              <a:lnSpc>
                <a:spcPct val="100000"/>
              </a:lnSpc>
              <a:spcBef>
                <a:spcPts val="600"/>
              </a:spcBef>
              <a:buFont typeface="Symbol" panose="05050102010706020507" pitchFamily="18" charset="2"/>
              <a:buChar char="-"/>
              <a:defRPr/>
            </a:pPr>
            <a:r>
              <a:rPr lang="de-DE" sz="2000" dirty="0"/>
              <a:t>die Effizienz des Personaleinsatzes.</a:t>
            </a:r>
          </a:p>
          <a:p>
            <a:pPr lvl="1">
              <a:lnSpc>
                <a:spcPct val="100000"/>
              </a:lnSpc>
              <a:spcBef>
                <a:spcPts val="1800"/>
              </a:spcBef>
              <a:buFont typeface="Arial" panose="020B0604020202020204" pitchFamily="34" charset="0"/>
              <a:buChar char="•"/>
              <a:defRPr/>
            </a:pPr>
            <a:r>
              <a:rPr lang="de-DE" sz="2400" dirty="0"/>
              <a:t>Fehlende digitale Unterstützung und die begrenzte Zeit zur Festigung der </a:t>
            </a:r>
            <a:r>
              <a:rPr lang="de-DE" sz="2400" dirty="0" err="1"/>
              <a:t>KubA</a:t>
            </a:r>
            <a:r>
              <a:rPr lang="de-DE" sz="2400" dirty="0"/>
              <a:t> limitieren die nachweisbare Effektstärke.</a:t>
            </a:r>
          </a:p>
          <a:p>
            <a:pPr lvl="1">
              <a:lnSpc>
                <a:spcPct val="100000"/>
              </a:lnSpc>
              <a:spcBef>
                <a:spcPts val="1800"/>
              </a:spcBef>
              <a:buFont typeface="Arial" panose="020B0604020202020204" pitchFamily="34" charset="0"/>
              <a:buChar char="•"/>
              <a:defRPr/>
            </a:pPr>
            <a:r>
              <a:rPr lang="de-DE" sz="2400" dirty="0"/>
              <a:t>Die vorgestellten Ergebnisse können daher als Untergrenze der möglichen positiven Effekte eingeordnet werden.</a:t>
            </a:r>
          </a:p>
          <a:p>
            <a:pPr marL="539750" lvl="1" indent="0">
              <a:lnSpc>
                <a:spcPct val="100000"/>
              </a:lnSpc>
              <a:spcBef>
                <a:spcPts val="1800"/>
              </a:spcBef>
              <a:buNone/>
              <a:defRPr/>
            </a:pPr>
            <a:endParaRPr sz="2400" dirty="0"/>
          </a:p>
          <a:p>
            <a:pPr marL="0" indent="0">
              <a:buNone/>
              <a:defRPr/>
            </a:pPr>
            <a:endParaRPr lang="de-DE" sz="2400" dirty="0"/>
          </a:p>
        </p:txBody>
      </p:sp>
      <p:sp>
        <p:nvSpPr>
          <p:cNvPr id="4" name="Textplatzhalter 3">
            <a:extLst>
              <a:ext uri="{FF2B5EF4-FFF2-40B4-BE49-F238E27FC236}">
                <a16:creationId xmlns:a16="http://schemas.microsoft.com/office/drawing/2014/main" id="{EE61DA85-B331-C6C1-10B2-22B320D5EAA3}"/>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8. Resümee</a:t>
            </a:r>
          </a:p>
          <a:p>
            <a:pPr marL="0" indent="0">
              <a:buNone/>
              <a:defRPr/>
            </a:pPr>
            <a:endParaRPr lang="de-DE" sz="2400" dirty="0"/>
          </a:p>
        </p:txBody>
      </p:sp>
    </p:spTree>
    <p:extLst>
      <p:ext uri="{BB962C8B-B14F-4D97-AF65-F5344CB8AC3E}">
        <p14:creationId xmlns:p14="http://schemas.microsoft.com/office/powerpoint/2010/main" val="156168513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91E50-4CF5-6EA8-169F-D734DB280603}"/>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27F3157E-61E3-B0FE-73A2-DBBA36725C8D}"/>
              </a:ext>
            </a:extLst>
          </p:cNvPr>
          <p:cNvSpPr/>
          <p:nvPr/>
        </p:nvSpPr>
        <p:spPr bwMode="auto">
          <a:xfrm>
            <a:off x="2279576" y="1556791"/>
            <a:ext cx="9793088" cy="5112569"/>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t>Die </a:t>
            </a:r>
            <a:r>
              <a:rPr lang="de-DE" sz="2400" dirty="0" err="1"/>
              <a:t>KubA</a:t>
            </a:r>
            <a:r>
              <a:rPr lang="de-DE" sz="2400" dirty="0"/>
              <a:t> ist nicht an den Einsatz von Mehrpersonal gebunden, sondern kann mit jeder Personalmenge und mit jedem Pflegepersonalmix umgesetzt werden.</a:t>
            </a:r>
          </a:p>
          <a:p>
            <a:pPr lvl="1">
              <a:lnSpc>
                <a:spcPct val="100000"/>
              </a:lnSpc>
              <a:spcBef>
                <a:spcPts val="1800"/>
              </a:spcBef>
              <a:buFont typeface="Arial" panose="020B0604020202020204" pitchFamily="34" charset="0"/>
              <a:buChar char="•"/>
              <a:defRPr/>
            </a:pPr>
            <a:r>
              <a:rPr lang="de-DE" sz="2400" dirty="0"/>
              <a:t>Die </a:t>
            </a:r>
            <a:r>
              <a:rPr lang="de-DE" sz="2400" dirty="0" err="1"/>
              <a:t>KubA</a:t>
            </a:r>
            <a:r>
              <a:rPr lang="de-DE" sz="2400" dirty="0"/>
              <a:t> kann besser eingesetzt werden, wenn mehr Personal unterschiedlicher Qualifikationen im Dienst ist.</a:t>
            </a:r>
          </a:p>
          <a:p>
            <a:pPr lvl="1">
              <a:lnSpc>
                <a:spcPct val="100000"/>
              </a:lnSpc>
              <a:spcBef>
                <a:spcPts val="1800"/>
              </a:spcBef>
              <a:buFont typeface="Arial" panose="020B0604020202020204" pitchFamily="34" charset="0"/>
              <a:buChar char="•"/>
              <a:defRPr/>
            </a:pPr>
            <a:r>
              <a:rPr lang="de-DE" sz="2400" dirty="0"/>
              <a:t>Die </a:t>
            </a:r>
            <a:r>
              <a:rPr lang="de-DE" sz="2400" dirty="0" err="1"/>
              <a:t>KubA</a:t>
            </a:r>
            <a:r>
              <a:rPr lang="de-DE" sz="2400" dirty="0"/>
              <a:t> zielt nicht auf eine 100%ige Qualifikationspassung, sondern auf eine prozesshafte Erhöhung.</a:t>
            </a:r>
          </a:p>
          <a:p>
            <a:pPr lvl="1">
              <a:lnSpc>
                <a:spcPct val="100000"/>
              </a:lnSpc>
              <a:spcBef>
                <a:spcPts val="1800"/>
              </a:spcBef>
              <a:buFont typeface="Arial" panose="020B0604020202020204" pitchFamily="34" charset="0"/>
              <a:buChar char="•"/>
              <a:defRPr/>
            </a:pPr>
            <a:r>
              <a:rPr lang="de-DE" sz="2400" dirty="0"/>
              <a:t>Der Grad der Qualifikationspassung ist nicht sanktionsbewährt.</a:t>
            </a:r>
          </a:p>
          <a:p>
            <a:pPr lvl="1">
              <a:lnSpc>
                <a:spcPct val="100000"/>
              </a:lnSpc>
              <a:spcBef>
                <a:spcPts val="1800"/>
              </a:spcBef>
              <a:buFont typeface="Arial" panose="020B0604020202020204" pitchFamily="34" charset="0"/>
              <a:buChar char="•"/>
              <a:defRPr/>
            </a:pPr>
            <a:r>
              <a:rPr lang="de-DE" sz="2400" dirty="0"/>
              <a:t>Die </a:t>
            </a:r>
            <a:r>
              <a:rPr lang="de-DE" sz="2400" dirty="0" err="1"/>
              <a:t>KubA</a:t>
            </a:r>
            <a:r>
              <a:rPr lang="de-DE" sz="2400" dirty="0"/>
              <a:t> benötigt keine dauerhafte Ausweitung von Nachweisen. Diese können allerdings initial zur Selbstanalyse genutzt werden.</a:t>
            </a:r>
          </a:p>
          <a:p>
            <a:pPr lvl="1">
              <a:lnSpc>
                <a:spcPct val="100000"/>
              </a:lnSpc>
              <a:spcBef>
                <a:spcPts val="1800"/>
              </a:spcBef>
              <a:buFont typeface="Arial" panose="020B0604020202020204" pitchFamily="34" charset="0"/>
              <a:buChar char="•"/>
              <a:defRPr/>
            </a:pPr>
            <a:endParaRPr sz="2400" dirty="0"/>
          </a:p>
          <a:p>
            <a:pPr marL="0" indent="0">
              <a:buNone/>
              <a:defRPr/>
            </a:pPr>
            <a:endParaRPr lang="de-DE" sz="2400" dirty="0"/>
          </a:p>
        </p:txBody>
      </p:sp>
      <p:sp>
        <p:nvSpPr>
          <p:cNvPr id="4" name="Textplatzhalter 3">
            <a:extLst>
              <a:ext uri="{FF2B5EF4-FFF2-40B4-BE49-F238E27FC236}">
                <a16:creationId xmlns:a16="http://schemas.microsoft.com/office/drawing/2014/main" id="{09722066-C406-EC3E-B08E-577E8856F6AD}"/>
              </a:ext>
            </a:extLst>
          </p:cNvPr>
          <p:cNvSpPr/>
          <p:nvPr/>
        </p:nvSpPr>
        <p:spPr bwMode="auto">
          <a:xfrm>
            <a:off x="2279576" y="845167"/>
            <a:ext cx="9066291"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8. Resümee</a:t>
            </a:r>
          </a:p>
          <a:p>
            <a:pPr marL="0" indent="0">
              <a:buNone/>
              <a:defRPr/>
            </a:pPr>
            <a:endParaRPr lang="de-DE" sz="2400" dirty="0"/>
          </a:p>
        </p:txBody>
      </p:sp>
    </p:spTree>
    <p:extLst>
      <p:ext uri="{BB962C8B-B14F-4D97-AF65-F5344CB8AC3E}">
        <p14:creationId xmlns:p14="http://schemas.microsoft.com/office/powerpoint/2010/main" val="233705166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01CD4-F096-F6F5-D12A-FC5A7C7E8742}"/>
            </a:ext>
          </a:extLst>
        </p:cNvPr>
        <p:cNvGrpSpPr/>
        <p:nvPr/>
      </p:nvGrpSpPr>
      <p:grpSpPr>
        <a:xfrm>
          <a:off x="0" y="0"/>
          <a:ext cx="0" cy="0"/>
          <a:chOff x="0" y="0"/>
          <a:chExt cx="0" cy="0"/>
        </a:xfrm>
      </p:grpSpPr>
      <p:sp>
        <p:nvSpPr>
          <p:cNvPr id="9" name="Textplatzhalter 3">
            <a:extLst>
              <a:ext uri="{FF2B5EF4-FFF2-40B4-BE49-F238E27FC236}">
                <a16:creationId xmlns:a16="http://schemas.microsoft.com/office/drawing/2014/main" id="{3D7EF6D7-4647-EC3D-6A3A-145B27D6268A}"/>
              </a:ext>
            </a:extLst>
          </p:cNvPr>
          <p:cNvSpPr/>
          <p:nvPr/>
        </p:nvSpPr>
        <p:spPr bwMode="auto">
          <a:xfrm>
            <a:off x="1775520" y="3789040"/>
            <a:ext cx="9793088" cy="288032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539750" lvl="1" indent="0">
              <a:lnSpc>
                <a:spcPct val="100000"/>
              </a:lnSpc>
              <a:spcBef>
                <a:spcPts val="1800"/>
              </a:spcBef>
              <a:buNone/>
              <a:defRPr/>
            </a:pPr>
            <a:r>
              <a:rPr lang="de-DE" sz="2400" dirty="0"/>
              <a:t>Vielen Dank für Ihre Aufmerksamkeit.</a:t>
            </a:r>
          </a:p>
          <a:p>
            <a:pPr lvl="1">
              <a:lnSpc>
                <a:spcPct val="100000"/>
              </a:lnSpc>
              <a:spcBef>
                <a:spcPts val="1800"/>
              </a:spcBef>
              <a:buFont typeface="Arial" panose="020B0604020202020204" pitchFamily="34" charset="0"/>
              <a:buChar char="•"/>
              <a:defRPr/>
            </a:pPr>
            <a:endParaRPr sz="2400" dirty="0"/>
          </a:p>
          <a:p>
            <a:pPr marL="0" indent="0">
              <a:buNone/>
              <a:defRPr/>
            </a:pPr>
            <a:endParaRPr lang="de-DE" sz="2400" dirty="0"/>
          </a:p>
        </p:txBody>
      </p:sp>
    </p:spTree>
    <p:extLst>
      <p:ext uri="{BB962C8B-B14F-4D97-AF65-F5344CB8AC3E}">
        <p14:creationId xmlns:p14="http://schemas.microsoft.com/office/powerpoint/2010/main" val="3111374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3">
            <a:extLst>
              <a:ext uri="{FF2B5EF4-FFF2-40B4-BE49-F238E27FC236}">
                <a16:creationId xmlns:a16="http://schemas.microsoft.com/office/drawing/2014/main" id="{B4F174CE-53D3-E26A-1539-211B0E57AC68}"/>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2. Projektdesign: Komplexe Intervention </a:t>
            </a:r>
          </a:p>
          <a:p>
            <a:pPr marL="0" indent="0">
              <a:buNone/>
              <a:defRPr/>
            </a:pPr>
            <a:endParaRPr lang="de-DE" sz="2400" dirty="0"/>
          </a:p>
        </p:txBody>
      </p:sp>
      <p:sp>
        <p:nvSpPr>
          <p:cNvPr id="6" name="Textplatzhalter 3">
            <a:extLst>
              <a:ext uri="{FF2B5EF4-FFF2-40B4-BE49-F238E27FC236}">
                <a16:creationId xmlns:a16="http://schemas.microsoft.com/office/drawing/2014/main" id="{22A25713-A5A1-316E-C8EE-034427F076FA}"/>
              </a:ext>
            </a:extLst>
          </p:cNvPr>
          <p:cNvSpPr/>
          <p:nvPr/>
        </p:nvSpPr>
        <p:spPr bwMode="auto">
          <a:xfrm>
            <a:off x="2279576" y="2062800"/>
            <a:ext cx="9793088" cy="4320480"/>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lvl="1">
              <a:lnSpc>
                <a:spcPct val="100000"/>
              </a:lnSpc>
              <a:spcBef>
                <a:spcPts val="1800"/>
              </a:spcBef>
              <a:buFont typeface="Arial" panose="020B0604020202020204" pitchFamily="34" charset="0"/>
              <a:buChar char="•"/>
              <a:defRPr/>
            </a:pPr>
            <a:r>
              <a:rPr lang="de-DE" sz="2400" dirty="0">
                <a:solidFill>
                  <a:srgbClr val="C65913"/>
                </a:solidFill>
              </a:rPr>
              <a:t>Strukturkomponente:</a:t>
            </a:r>
            <a:br>
              <a:rPr lang="de-DE" sz="2400" dirty="0"/>
            </a:br>
            <a:r>
              <a:rPr lang="de-DE" sz="2400" dirty="0"/>
              <a:t>Möglichkeit zur Einstellung von Personal bis zu einem </a:t>
            </a:r>
            <a:br>
              <a:rPr lang="de-DE" sz="2400" dirty="0"/>
            </a:br>
            <a:r>
              <a:rPr lang="de-DE" sz="2400" dirty="0"/>
              <a:t>Umfang von 95% der Gesamtpersonalmengen (= 81% der Personallücke) aus </a:t>
            </a:r>
            <a:r>
              <a:rPr lang="de-DE" sz="2400" dirty="0" err="1"/>
              <a:t>PeBeM</a:t>
            </a:r>
            <a:r>
              <a:rPr lang="de-DE" sz="2400" dirty="0"/>
              <a:t> 1 für die gesamte Einrichtung.</a:t>
            </a:r>
          </a:p>
          <a:p>
            <a:pPr lvl="1">
              <a:lnSpc>
                <a:spcPct val="100000"/>
              </a:lnSpc>
              <a:spcBef>
                <a:spcPts val="1800"/>
              </a:spcBef>
              <a:buFont typeface="Arial" panose="020B0604020202020204" pitchFamily="34" charset="0"/>
              <a:buChar char="•"/>
              <a:defRPr/>
            </a:pPr>
            <a:r>
              <a:rPr lang="de-DE" sz="2400" dirty="0">
                <a:solidFill>
                  <a:srgbClr val="C65913"/>
                </a:solidFill>
              </a:rPr>
              <a:t>Prozesskomponente:</a:t>
            </a:r>
            <a:br>
              <a:rPr lang="de-DE" sz="2400" dirty="0">
                <a:solidFill>
                  <a:srgbClr val="C65913"/>
                </a:solidFill>
              </a:rPr>
            </a:br>
            <a:r>
              <a:rPr lang="de-DE" sz="2400" dirty="0"/>
              <a:t>Begleitete Organisations- und Personalentwicklung zur Einrichtung einer strukturadäquaten Arbeitsorganisation mit dem Leitbild einer Kompetenzpassung in möglichst vielen pflegerischen Situationen.</a:t>
            </a:r>
          </a:p>
          <a:p>
            <a:pPr lvl="1">
              <a:lnSpc>
                <a:spcPct val="100000"/>
              </a:lnSpc>
              <a:spcBef>
                <a:spcPts val="1800"/>
              </a:spcBef>
              <a:buFont typeface="Arial" panose="020B0604020202020204" pitchFamily="34" charset="0"/>
              <a:buChar char="•"/>
              <a:defRPr/>
            </a:pPr>
            <a:endParaRPr lang="de-DE" sz="2400" dirty="0"/>
          </a:p>
          <a:p>
            <a:pPr lvl="1">
              <a:lnSpc>
                <a:spcPct val="100000"/>
              </a:lnSpc>
              <a:spcBef>
                <a:spcPts val="1800"/>
              </a:spcBef>
              <a:buFont typeface="Arial" panose="020B0604020202020204" pitchFamily="34" charset="0"/>
              <a:buChar char="•"/>
              <a:defRPr/>
            </a:pPr>
            <a:endParaRPr sz="2400" dirty="0"/>
          </a:p>
          <a:p>
            <a:pPr marL="0" indent="0">
              <a:buNone/>
              <a:defRPr/>
            </a:pPr>
            <a:endParaRPr lang="de-DE" sz="2400" dirty="0"/>
          </a:p>
        </p:txBody>
      </p:sp>
    </p:spTree>
    <p:extLst>
      <p:ext uri="{BB962C8B-B14F-4D97-AF65-F5344CB8AC3E}">
        <p14:creationId xmlns:p14="http://schemas.microsoft.com/office/powerpoint/2010/main" val="124984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5B32C-A0DF-2364-62CF-9EA462DFFE1E}"/>
            </a:ext>
          </a:extLst>
        </p:cNvPr>
        <p:cNvGrpSpPr/>
        <p:nvPr/>
      </p:nvGrpSpPr>
      <p:grpSpPr>
        <a:xfrm>
          <a:off x="0" y="0"/>
          <a:ext cx="0" cy="0"/>
          <a:chOff x="0" y="0"/>
          <a:chExt cx="0" cy="0"/>
        </a:xfrm>
      </p:grpSpPr>
      <p:sp>
        <p:nvSpPr>
          <p:cNvPr id="2" name="Textplatzhalter 3">
            <a:extLst>
              <a:ext uri="{FF2B5EF4-FFF2-40B4-BE49-F238E27FC236}">
                <a16:creationId xmlns:a16="http://schemas.microsoft.com/office/drawing/2014/main" id="{BE4DAD98-877E-D31F-AC81-C5B2A3FBE26A}"/>
              </a:ext>
            </a:extLst>
          </p:cNvPr>
          <p:cNvSpPr/>
          <p:nvPr/>
        </p:nvSpPr>
        <p:spPr bwMode="auto">
          <a:xfrm>
            <a:off x="2279576" y="845167"/>
            <a:ext cx="9577064" cy="639617"/>
          </a:xfrm>
          <a:prstGeom prst="rect">
            <a:avLst/>
          </a:prstGeom>
        </p:spPr>
        <p:txBody>
          <a:bodyPr/>
          <a:lstStyle>
            <a:lvl1pPr marL="266700" indent="-266700" algn="l" defTabSz="914400">
              <a:lnSpc>
                <a:spcPct val="113999"/>
              </a:lnSpc>
              <a:spcBef>
                <a:spcPts val="0"/>
              </a:spcBef>
              <a:buFont typeface="Wingdings 3"/>
              <a:buChar char=""/>
              <a:defRPr sz="1800" spc="30">
                <a:solidFill>
                  <a:schemeClr val="tx1"/>
                </a:solidFill>
                <a:latin typeface="+mn-lt"/>
                <a:ea typeface="+mn-ea"/>
                <a:cs typeface="+mn-cs"/>
              </a:defRPr>
            </a:lvl1pPr>
            <a:lvl2pPr marL="808038" indent="-268288" algn="l" defTabSz="914400">
              <a:lnSpc>
                <a:spcPct val="113999"/>
              </a:lnSpc>
              <a:spcBef>
                <a:spcPts val="0"/>
              </a:spcBef>
              <a:buFont typeface="Arial"/>
              <a:buChar char="‒"/>
              <a:defRPr sz="1800" spc="30">
                <a:solidFill>
                  <a:schemeClr val="tx1"/>
                </a:solidFill>
                <a:latin typeface="+mn-lt"/>
                <a:ea typeface="+mn-ea"/>
                <a:cs typeface="+mn-cs"/>
              </a:defRPr>
            </a:lvl2pPr>
            <a:lvl3pPr marL="1341438" indent="-266700" algn="l" defTabSz="914400">
              <a:lnSpc>
                <a:spcPct val="113999"/>
              </a:lnSpc>
              <a:spcBef>
                <a:spcPts val="0"/>
              </a:spcBef>
              <a:buFont typeface="Arial"/>
              <a:buChar char="‒"/>
              <a:defRPr sz="1800" spc="30">
                <a:solidFill>
                  <a:schemeClr val="tx1"/>
                </a:solidFill>
                <a:latin typeface="+mn-lt"/>
                <a:ea typeface="+mn-ea"/>
                <a:cs typeface="+mn-cs"/>
              </a:defRPr>
            </a:lvl3pPr>
            <a:lvl4pPr marL="1882775" indent="-268288" algn="l" defTabSz="914400">
              <a:lnSpc>
                <a:spcPct val="113999"/>
              </a:lnSpc>
              <a:spcBef>
                <a:spcPts val="0"/>
              </a:spcBef>
              <a:buFont typeface="Arial"/>
              <a:buChar char="‒"/>
              <a:defRPr sz="1800" spc="30">
                <a:solidFill>
                  <a:schemeClr val="tx1"/>
                </a:solidFill>
                <a:latin typeface="+mn-lt"/>
                <a:ea typeface="+mn-ea"/>
                <a:cs typeface="+mn-cs"/>
              </a:defRPr>
            </a:lvl4pPr>
            <a:lvl5pPr marL="2422525" indent="-266700" algn="l" defTabSz="914400">
              <a:lnSpc>
                <a:spcPct val="113999"/>
              </a:lnSpc>
              <a:spcBef>
                <a:spcPts val="0"/>
              </a:spcBef>
              <a:buFont typeface="Arial"/>
              <a:buChar char="‒"/>
              <a:defRPr sz="1800" spc="3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800"/>
              </a:spcBef>
              <a:buNone/>
              <a:defRPr/>
            </a:pPr>
            <a:r>
              <a:rPr lang="de-DE" sz="3200" dirty="0"/>
              <a:t>2. Projektdesign: Schalenmodell der Intervention</a:t>
            </a:r>
          </a:p>
          <a:p>
            <a:pPr marL="0" indent="0">
              <a:buNone/>
              <a:defRPr/>
            </a:pPr>
            <a:endParaRPr lang="de-DE" sz="2400" dirty="0"/>
          </a:p>
        </p:txBody>
      </p:sp>
      <p:sp>
        <p:nvSpPr>
          <p:cNvPr id="3" name="Abgerundetes Rechteck 2">
            <a:extLst>
              <a:ext uri="{FF2B5EF4-FFF2-40B4-BE49-F238E27FC236}">
                <a16:creationId xmlns:a16="http://schemas.microsoft.com/office/drawing/2014/main" id="{DBC734A2-D4BC-B75B-6911-56940CBB9C25}"/>
              </a:ext>
            </a:extLst>
          </p:cNvPr>
          <p:cNvSpPr/>
          <p:nvPr/>
        </p:nvSpPr>
        <p:spPr bwMode="auto">
          <a:xfrm>
            <a:off x="2351584" y="2492896"/>
            <a:ext cx="3529254" cy="3240360"/>
          </a:xfrm>
          <a:prstGeom prst="roundRect">
            <a:avLst/>
          </a:prstGeom>
          <a:solidFill>
            <a:schemeClr val="bg1"/>
          </a:solidFill>
          <a:ln w="9525" cap="flat" cmpd="sng" algn="ctr">
            <a:solidFill>
              <a:schemeClr val="tx1"/>
            </a:solidFill>
            <a:prstDash val="solid"/>
            <a:round/>
            <a:headEnd type="none" w="med" len="med"/>
            <a:tailEnd type="none" w="med" len="med"/>
          </a:ln>
        </p:spPr>
        <p:txBody>
          <a:bodyPr rtlCol="0" anchor="ctr"/>
          <a:lstStyle/>
          <a:p>
            <a:pPr algn="ctr"/>
            <a:endParaRPr lang="de-DE" sz="2100"/>
          </a:p>
        </p:txBody>
      </p:sp>
      <p:sp>
        <p:nvSpPr>
          <p:cNvPr id="4" name="Abgerundetes Rechteck 3">
            <a:extLst>
              <a:ext uri="{FF2B5EF4-FFF2-40B4-BE49-F238E27FC236}">
                <a16:creationId xmlns:a16="http://schemas.microsoft.com/office/drawing/2014/main" id="{4F9F8BF7-63DF-C622-AA6F-731040449C87}"/>
              </a:ext>
            </a:extLst>
          </p:cNvPr>
          <p:cNvSpPr/>
          <p:nvPr/>
        </p:nvSpPr>
        <p:spPr bwMode="auto">
          <a:xfrm>
            <a:off x="2459596" y="2780141"/>
            <a:ext cx="3306942" cy="2899109"/>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p:spPr>
        <p:txBody>
          <a:bodyPr rtlCol="0" anchor="ctr"/>
          <a:lstStyle/>
          <a:p>
            <a:pPr algn="ctr"/>
            <a:endParaRPr lang="de-DE" sz="2100"/>
          </a:p>
        </p:txBody>
      </p:sp>
      <p:sp>
        <p:nvSpPr>
          <p:cNvPr id="5" name="Abgerundetes Rechteck 4">
            <a:extLst>
              <a:ext uri="{FF2B5EF4-FFF2-40B4-BE49-F238E27FC236}">
                <a16:creationId xmlns:a16="http://schemas.microsoft.com/office/drawing/2014/main" id="{D6E4EBEF-B44C-CB41-CD5C-9661C55421B6}"/>
              </a:ext>
            </a:extLst>
          </p:cNvPr>
          <p:cNvSpPr/>
          <p:nvPr/>
        </p:nvSpPr>
        <p:spPr bwMode="auto">
          <a:xfrm>
            <a:off x="2567608" y="3042021"/>
            <a:ext cx="3084630" cy="2598576"/>
          </a:xfrm>
          <a:prstGeom prst="roundRect">
            <a:avLst/>
          </a:prstGeom>
          <a:solidFill>
            <a:schemeClr val="bg1">
              <a:lumMod val="75000"/>
            </a:schemeClr>
          </a:solidFill>
          <a:ln w="9525" cap="flat" cmpd="sng" algn="ctr">
            <a:solidFill>
              <a:schemeClr val="tx1"/>
            </a:solidFill>
            <a:prstDash val="solid"/>
            <a:round/>
            <a:headEnd type="none" w="med" len="med"/>
            <a:tailEnd type="none" w="med" len="med"/>
          </a:ln>
        </p:spPr>
        <p:txBody>
          <a:bodyPr rtlCol="0" anchor="ctr"/>
          <a:lstStyle/>
          <a:p>
            <a:pPr algn="ctr"/>
            <a:endParaRPr lang="de-DE" sz="2100"/>
          </a:p>
        </p:txBody>
      </p:sp>
      <p:sp>
        <p:nvSpPr>
          <p:cNvPr id="6" name="Abgerundetes Rechteck 5">
            <a:extLst>
              <a:ext uri="{FF2B5EF4-FFF2-40B4-BE49-F238E27FC236}">
                <a16:creationId xmlns:a16="http://schemas.microsoft.com/office/drawing/2014/main" id="{9473FFA3-2859-E663-0756-2D07765B86E2}"/>
              </a:ext>
            </a:extLst>
          </p:cNvPr>
          <p:cNvSpPr/>
          <p:nvPr/>
        </p:nvSpPr>
        <p:spPr bwMode="auto">
          <a:xfrm>
            <a:off x="2669054" y="3488657"/>
            <a:ext cx="2868884" cy="2091647"/>
          </a:xfrm>
          <a:prstGeom prst="roundRect">
            <a:avLst/>
          </a:prstGeom>
          <a:solidFill>
            <a:schemeClr val="bg1">
              <a:lumMod val="65000"/>
            </a:schemeClr>
          </a:solidFill>
          <a:ln w="28575" cap="flat" cmpd="sng" algn="ctr">
            <a:solidFill>
              <a:srgbClr val="C00000"/>
            </a:solidFill>
            <a:prstDash val="solid"/>
            <a:round/>
            <a:headEnd type="none" w="med" len="med"/>
            <a:tailEnd type="none" w="med" len="med"/>
          </a:ln>
        </p:spPr>
        <p:txBody>
          <a:bodyPr rtlCol="0" anchor="ctr"/>
          <a:lstStyle/>
          <a:p>
            <a:pPr algn="ctr"/>
            <a:endParaRPr lang="de-DE" sz="2100"/>
          </a:p>
        </p:txBody>
      </p:sp>
      <p:sp>
        <p:nvSpPr>
          <p:cNvPr id="9" name="Abgerundetes Rechteck 8">
            <a:extLst>
              <a:ext uri="{FF2B5EF4-FFF2-40B4-BE49-F238E27FC236}">
                <a16:creationId xmlns:a16="http://schemas.microsoft.com/office/drawing/2014/main" id="{C40EE88C-D982-DAE3-7E3A-8FD09B3EA462}"/>
              </a:ext>
            </a:extLst>
          </p:cNvPr>
          <p:cNvSpPr/>
          <p:nvPr/>
        </p:nvSpPr>
        <p:spPr bwMode="auto">
          <a:xfrm>
            <a:off x="3298747" y="4446177"/>
            <a:ext cx="1591586" cy="540060"/>
          </a:xfrm>
          <a:prstGeom prst="roundRect">
            <a:avLst/>
          </a:prstGeom>
          <a:solidFill>
            <a:schemeClr val="bg1">
              <a:lumMod val="50000"/>
            </a:schemeClr>
          </a:solidFill>
          <a:ln w="9525" cap="flat" cmpd="sng" algn="ctr">
            <a:solidFill>
              <a:schemeClr val="tx1"/>
            </a:solidFill>
            <a:prstDash val="solid"/>
            <a:round/>
            <a:headEnd type="none" w="med" len="med"/>
            <a:tailEnd type="none" w="med" len="med"/>
          </a:ln>
        </p:spPr>
        <p:txBody>
          <a:bodyPr rtlCol="0" anchor="ctr"/>
          <a:lstStyle/>
          <a:p>
            <a:pPr algn="ctr"/>
            <a:r>
              <a:rPr lang="de-DE" sz="1350" dirty="0">
                <a:solidFill>
                  <a:schemeClr val="bg1"/>
                </a:solidFill>
              </a:rPr>
              <a:t>Bedarfsgerechtes Pflegehandeln</a:t>
            </a:r>
          </a:p>
        </p:txBody>
      </p:sp>
      <p:sp>
        <p:nvSpPr>
          <p:cNvPr id="10" name="Textfeld 9">
            <a:extLst>
              <a:ext uri="{FF2B5EF4-FFF2-40B4-BE49-F238E27FC236}">
                <a16:creationId xmlns:a16="http://schemas.microsoft.com/office/drawing/2014/main" id="{6950B0E7-484F-3D64-2FCE-DFBE56E87793}"/>
              </a:ext>
            </a:extLst>
          </p:cNvPr>
          <p:cNvSpPr txBox="1"/>
          <p:nvPr/>
        </p:nvSpPr>
        <p:spPr bwMode="auto">
          <a:xfrm>
            <a:off x="3303037" y="5041550"/>
            <a:ext cx="1566174" cy="507831"/>
          </a:xfrm>
          <a:prstGeom prst="rect">
            <a:avLst/>
          </a:prstGeom>
          <a:noFill/>
        </p:spPr>
        <p:txBody>
          <a:bodyPr wrap="square" rtlCol="0">
            <a:spAutoFit/>
          </a:bodyPr>
          <a:lstStyle/>
          <a:p>
            <a:pPr algn="ctr"/>
            <a:r>
              <a:rPr lang="de-DE" sz="1350" dirty="0">
                <a:solidFill>
                  <a:schemeClr val="bg1"/>
                </a:solidFill>
              </a:rPr>
              <a:t>Kompetenzen der Pflegenden</a:t>
            </a:r>
          </a:p>
        </p:txBody>
      </p:sp>
      <p:sp>
        <p:nvSpPr>
          <p:cNvPr id="11" name="Textfeld 10">
            <a:extLst>
              <a:ext uri="{FF2B5EF4-FFF2-40B4-BE49-F238E27FC236}">
                <a16:creationId xmlns:a16="http://schemas.microsoft.com/office/drawing/2014/main" id="{FA1C62DF-5F94-2FBB-D94D-78A7C531F456}"/>
              </a:ext>
            </a:extLst>
          </p:cNvPr>
          <p:cNvSpPr txBox="1"/>
          <p:nvPr/>
        </p:nvSpPr>
        <p:spPr bwMode="auto">
          <a:xfrm>
            <a:off x="3298747" y="3927281"/>
            <a:ext cx="1566174" cy="507831"/>
          </a:xfrm>
          <a:prstGeom prst="rect">
            <a:avLst/>
          </a:prstGeom>
          <a:noFill/>
        </p:spPr>
        <p:txBody>
          <a:bodyPr wrap="square" rtlCol="0">
            <a:spAutoFit/>
          </a:bodyPr>
          <a:lstStyle/>
          <a:p>
            <a:pPr algn="ctr"/>
            <a:r>
              <a:rPr lang="de-DE" sz="1350" dirty="0">
                <a:solidFill>
                  <a:schemeClr val="bg1"/>
                </a:solidFill>
              </a:rPr>
              <a:t>Bedarfe der Pflegebedürftigen</a:t>
            </a:r>
          </a:p>
        </p:txBody>
      </p:sp>
      <p:sp>
        <p:nvSpPr>
          <p:cNvPr id="12" name="Nach rechts gekrümmter Pfeil 11">
            <a:extLst>
              <a:ext uri="{FF2B5EF4-FFF2-40B4-BE49-F238E27FC236}">
                <a16:creationId xmlns:a16="http://schemas.microsoft.com/office/drawing/2014/main" id="{622B4E7F-435A-6A3D-433F-BED178CB84A0}"/>
              </a:ext>
            </a:extLst>
          </p:cNvPr>
          <p:cNvSpPr/>
          <p:nvPr/>
        </p:nvSpPr>
        <p:spPr bwMode="auto">
          <a:xfrm>
            <a:off x="2860428" y="4200295"/>
            <a:ext cx="432048" cy="1114268"/>
          </a:xfrm>
          <a:prstGeom prst="curvedRightArrow">
            <a:avLst>
              <a:gd name="adj1" fmla="val 12350"/>
              <a:gd name="adj2" fmla="val 33686"/>
              <a:gd name="adj3" fmla="val 25000"/>
            </a:avLst>
          </a:prstGeom>
          <a:solidFill>
            <a:schemeClr val="bg1">
              <a:lumMod val="50000"/>
            </a:schemeClr>
          </a:solidFill>
          <a:ln w="9525" cap="flat" cmpd="sng" algn="ctr">
            <a:solidFill>
              <a:schemeClr val="tx1"/>
            </a:solidFill>
            <a:prstDash val="solid"/>
            <a:round/>
            <a:headEnd type="none" w="med" len="med"/>
            <a:tailEnd type="none" w="med" len="med"/>
          </a:ln>
        </p:spPr>
        <p:txBody>
          <a:bodyPr rtlCol="0" anchor="ctr"/>
          <a:lstStyle/>
          <a:p>
            <a:pPr algn="ctr"/>
            <a:endParaRPr lang="de-DE" sz="2100"/>
          </a:p>
        </p:txBody>
      </p:sp>
      <p:sp>
        <p:nvSpPr>
          <p:cNvPr id="13" name="Nach rechts gekrümmter Pfeil 12">
            <a:extLst>
              <a:ext uri="{FF2B5EF4-FFF2-40B4-BE49-F238E27FC236}">
                <a16:creationId xmlns:a16="http://schemas.microsoft.com/office/drawing/2014/main" id="{428B95DD-8B91-DF10-B30E-50BA92B760FC}"/>
              </a:ext>
            </a:extLst>
          </p:cNvPr>
          <p:cNvSpPr/>
          <p:nvPr/>
        </p:nvSpPr>
        <p:spPr bwMode="auto">
          <a:xfrm rot="10800000">
            <a:off x="4890334" y="4159073"/>
            <a:ext cx="432048" cy="1114268"/>
          </a:xfrm>
          <a:prstGeom prst="curvedRightArrow">
            <a:avLst>
              <a:gd name="adj1" fmla="val 12350"/>
              <a:gd name="adj2" fmla="val 33686"/>
              <a:gd name="adj3" fmla="val 25000"/>
            </a:avLst>
          </a:prstGeom>
          <a:solidFill>
            <a:schemeClr val="bg1">
              <a:lumMod val="50000"/>
            </a:schemeClr>
          </a:solidFill>
          <a:ln w="9525" cap="flat" cmpd="sng" algn="ctr">
            <a:solidFill>
              <a:schemeClr val="tx1"/>
            </a:solidFill>
            <a:prstDash val="solid"/>
            <a:round/>
            <a:headEnd type="none" w="med" len="med"/>
            <a:tailEnd type="none" w="med" len="med"/>
          </a:ln>
        </p:spPr>
        <p:txBody>
          <a:bodyPr rtlCol="0" anchor="ctr"/>
          <a:lstStyle/>
          <a:p>
            <a:pPr algn="ctr"/>
            <a:endParaRPr lang="de-DE" sz="2100"/>
          </a:p>
        </p:txBody>
      </p:sp>
      <p:sp>
        <p:nvSpPr>
          <p:cNvPr id="14" name="Abgerundetes Rechteck 13">
            <a:extLst>
              <a:ext uri="{FF2B5EF4-FFF2-40B4-BE49-F238E27FC236}">
                <a16:creationId xmlns:a16="http://schemas.microsoft.com/office/drawing/2014/main" id="{5F3B4B75-3850-D16C-AA25-7EDBB0DB407F}"/>
              </a:ext>
            </a:extLst>
          </p:cNvPr>
          <p:cNvSpPr/>
          <p:nvPr/>
        </p:nvSpPr>
        <p:spPr bwMode="auto">
          <a:xfrm>
            <a:off x="2783632" y="3949838"/>
            <a:ext cx="2639729" cy="1576460"/>
          </a:xfrm>
          <a:prstGeom prst="roundRect">
            <a:avLst/>
          </a:prstGeom>
          <a:noFill/>
          <a:ln w="9525" cap="flat" cmpd="sng" algn="ctr">
            <a:solidFill>
              <a:schemeClr val="tx1"/>
            </a:solidFill>
            <a:prstDash val="dash"/>
            <a:round/>
            <a:headEnd type="none" w="med" len="med"/>
            <a:tailEnd type="none" w="med" len="med"/>
          </a:ln>
        </p:spPr>
        <p:txBody>
          <a:bodyPr rtlCol="0" anchor="ctr"/>
          <a:lstStyle/>
          <a:p>
            <a:pPr algn="ctr"/>
            <a:endParaRPr lang="de-DE" sz="2100"/>
          </a:p>
        </p:txBody>
      </p:sp>
      <p:sp>
        <p:nvSpPr>
          <p:cNvPr id="15" name="Textfeld 14">
            <a:extLst>
              <a:ext uri="{FF2B5EF4-FFF2-40B4-BE49-F238E27FC236}">
                <a16:creationId xmlns:a16="http://schemas.microsoft.com/office/drawing/2014/main" id="{8996A879-2737-D028-9A1A-E07AABD404A1}"/>
              </a:ext>
            </a:extLst>
          </p:cNvPr>
          <p:cNvSpPr txBox="1"/>
          <p:nvPr/>
        </p:nvSpPr>
        <p:spPr bwMode="auto">
          <a:xfrm>
            <a:off x="3185394" y="3473669"/>
            <a:ext cx="1836204" cy="507831"/>
          </a:xfrm>
          <a:prstGeom prst="rect">
            <a:avLst/>
          </a:prstGeom>
          <a:noFill/>
        </p:spPr>
        <p:txBody>
          <a:bodyPr wrap="square" rtlCol="0">
            <a:spAutoFit/>
          </a:bodyPr>
          <a:lstStyle/>
          <a:p>
            <a:pPr algn="ctr"/>
            <a:r>
              <a:rPr lang="de-DE" sz="1350" dirty="0">
                <a:solidFill>
                  <a:schemeClr val="tx1"/>
                </a:solidFill>
              </a:rPr>
              <a:t>Personenbezogene Rahmenbedingungen</a:t>
            </a:r>
          </a:p>
        </p:txBody>
      </p:sp>
      <p:sp>
        <p:nvSpPr>
          <p:cNvPr id="16" name="Textfeld 15">
            <a:extLst>
              <a:ext uri="{FF2B5EF4-FFF2-40B4-BE49-F238E27FC236}">
                <a16:creationId xmlns:a16="http://schemas.microsoft.com/office/drawing/2014/main" id="{F2A7B665-9826-FC62-D71F-11630F5D9762}"/>
              </a:ext>
            </a:extLst>
          </p:cNvPr>
          <p:cNvSpPr txBox="1"/>
          <p:nvPr/>
        </p:nvSpPr>
        <p:spPr bwMode="auto">
          <a:xfrm>
            <a:off x="3191821" y="3015472"/>
            <a:ext cx="1836204" cy="507831"/>
          </a:xfrm>
          <a:prstGeom prst="rect">
            <a:avLst/>
          </a:prstGeom>
          <a:noFill/>
        </p:spPr>
        <p:txBody>
          <a:bodyPr wrap="square" rtlCol="0">
            <a:spAutoFit/>
          </a:bodyPr>
          <a:lstStyle/>
          <a:p>
            <a:pPr algn="ctr"/>
            <a:r>
              <a:rPr lang="de-DE" sz="1350" dirty="0">
                <a:solidFill>
                  <a:schemeClr val="tx1"/>
                </a:solidFill>
              </a:rPr>
              <a:t>Situationsbezogene Rahmenbedingungen</a:t>
            </a:r>
          </a:p>
        </p:txBody>
      </p:sp>
      <p:sp>
        <p:nvSpPr>
          <p:cNvPr id="17" name="Textfeld 16">
            <a:extLst>
              <a:ext uri="{FF2B5EF4-FFF2-40B4-BE49-F238E27FC236}">
                <a16:creationId xmlns:a16="http://schemas.microsoft.com/office/drawing/2014/main" id="{7464F546-2347-D70B-F4BE-4AD67087855C}"/>
              </a:ext>
            </a:extLst>
          </p:cNvPr>
          <p:cNvSpPr txBox="1"/>
          <p:nvPr/>
        </p:nvSpPr>
        <p:spPr bwMode="auto">
          <a:xfrm>
            <a:off x="2453308" y="2780141"/>
            <a:ext cx="3306942" cy="300082"/>
          </a:xfrm>
          <a:prstGeom prst="rect">
            <a:avLst/>
          </a:prstGeom>
          <a:noFill/>
        </p:spPr>
        <p:txBody>
          <a:bodyPr wrap="square" rtlCol="0">
            <a:spAutoFit/>
          </a:bodyPr>
          <a:lstStyle/>
          <a:p>
            <a:pPr algn="ctr"/>
            <a:r>
              <a:rPr lang="de-DE" sz="1350" dirty="0">
                <a:solidFill>
                  <a:schemeClr val="tx1"/>
                </a:solidFill>
              </a:rPr>
              <a:t>Organisation des Pflegehandelns</a:t>
            </a:r>
          </a:p>
        </p:txBody>
      </p:sp>
      <p:sp>
        <p:nvSpPr>
          <p:cNvPr id="18" name="Textfeld 17">
            <a:extLst>
              <a:ext uri="{FF2B5EF4-FFF2-40B4-BE49-F238E27FC236}">
                <a16:creationId xmlns:a16="http://schemas.microsoft.com/office/drawing/2014/main" id="{EB4176B2-377E-FBB5-B06C-49AF72DB0EF4}"/>
              </a:ext>
            </a:extLst>
          </p:cNvPr>
          <p:cNvSpPr txBox="1"/>
          <p:nvPr/>
        </p:nvSpPr>
        <p:spPr bwMode="auto">
          <a:xfrm>
            <a:off x="2459596" y="2491865"/>
            <a:ext cx="3306942" cy="300082"/>
          </a:xfrm>
          <a:prstGeom prst="rect">
            <a:avLst/>
          </a:prstGeom>
          <a:noFill/>
        </p:spPr>
        <p:txBody>
          <a:bodyPr wrap="square" rtlCol="0">
            <a:spAutoFit/>
          </a:bodyPr>
          <a:lstStyle/>
          <a:p>
            <a:pPr algn="ctr"/>
            <a:r>
              <a:rPr lang="de-DE" sz="1350" dirty="0">
                <a:solidFill>
                  <a:schemeClr val="tx1"/>
                </a:solidFill>
              </a:rPr>
              <a:t>Struktur der Pflegeeinrichtung</a:t>
            </a:r>
          </a:p>
        </p:txBody>
      </p:sp>
      <p:sp>
        <p:nvSpPr>
          <p:cNvPr id="19" name="Abgerundetes Rechteck 18">
            <a:extLst>
              <a:ext uri="{FF2B5EF4-FFF2-40B4-BE49-F238E27FC236}">
                <a16:creationId xmlns:a16="http://schemas.microsoft.com/office/drawing/2014/main" id="{2D45D576-A85C-74F3-6541-D0B423D9DED9}"/>
              </a:ext>
            </a:extLst>
          </p:cNvPr>
          <p:cNvSpPr/>
          <p:nvPr/>
        </p:nvSpPr>
        <p:spPr bwMode="auto">
          <a:xfrm>
            <a:off x="6395953" y="4373960"/>
            <a:ext cx="2856815" cy="646331"/>
          </a:xfrm>
          <a:prstGeom prst="roundRect">
            <a:avLst/>
          </a:prstGeom>
          <a:solidFill>
            <a:schemeClr val="bg1"/>
          </a:solidFill>
          <a:ln w="38100" cap="flat" cmpd="sng" algn="ctr">
            <a:solidFill>
              <a:srgbClr val="C00000"/>
            </a:solidFill>
            <a:prstDash val="solid"/>
            <a:round/>
            <a:headEnd type="none" w="med" len="med"/>
            <a:tailEnd type="none" w="med" len="med"/>
          </a:ln>
        </p:spPr>
        <p:txBody>
          <a:bodyPr rtlCol="0" anchor="ctr"/>
          <a:lstStyle/>
          <a:p>
            <a:pPr algn="ctr"/>
            <a:r>
              <a:rPr lang="de-DE" sz="1500" dirty="0">
                <a:solidFill>
                  <a:schemeClr val="tx1"/>
                </a:solidFill>
              </a:rPr>
              <a:t>Kernprozess der Qualifikations-/ Kompetenzorientierung</a:t>
            </a:r>
          </a:p>
        </p:txBody>
      </p:sp>
      <p:sp>
        <p:nvSpPr>
          <p:cNvPr id="20" name="Textfeld 19">
            <a:extLst>
              <a:ext uri="{FF2B5EF4-FFF2-40B4-BE49-F238E27FC236}">
                <a16:creationId xmlns:a16="http://schemas.microsoft.com/office/drawing/2014/main" id="{CD12F363-6029-E3BA-7632-27CF8A8EF7C9}"/>
              </a:ext>
            </a:extLst>
          </p:cNvPr>
          <p:cNvSpPr txBox="1"/>
          <p:nvPr/>
        </p:nvSpPr>
        <p:spPr bwMode="auto">
          <a:xfrm>
            <a:off x="5925807" y="4354952"/>
            <a:ext cx="486054" cy="669414"/>
          </a:xfrm>
          <a:prstGeom prst="rect">
            <a:avLst/>
          </a:prstGeom>
          <a:noFill/>
        </p:spPr>
        <p:txBody>
          <a:bodyPr wrap="square" rtlCol="0">
            <a:spAutoFit/>
          </a:bodyPr>
          <a:lstStyle/>
          <a:p>
            <a:r>
              <a:rPr lang="de-DE" sz="3750" dirty="0">
                <a:solidFill>
                  <a:schemeClr val="tx1"/>
                </a:solidFill>
              </a:rPr>
              <a:t>=</a:t>
            </a:r>
          </a:p>
        </p:txBody>
      </p:sp>
      <p:sp>
        <p:nvSpPr>
          <p:cNvPr id="21" name="Abgerundetes Rechteck 20">
            <a:extLst>
              <a:ext uri="{FF2B5EF4-FFF2-40B4-BE49-F238E27FC236}">
                <a16:creationId xmlns:a16="http://schemas.microsoft.com/office/drawing/2014/main" id="{29D0FF72-29BD-9647-2E7F-F8DDDF1B44F3}"/>
              </a:ext>
            </a:extLst>
          </p:cNvPr>
          <p:cNvSpPr/>
          <p:nvPr/>
        </p:nvSpPr>
        <p:spPr bwMode="auto">
          <a:xfrm>
            <a:off x="6396224" y="2546902"/>
            <a:ext cx="2859431" cy="253292"/>
          </a:xfrm>
          <a:prstGeom prst="roundRect">
            <a:avLst/>
          </a:prstGeom>
          <a:solidFill>
            <a:schemeClr val="tx1"/>
          </a:solidFill>
          <a:ln w="9525" cap="flat" cmpd="sng" algn="ctr">
            <a:solidFill>
              <a:schemeClr val="tx1"/>
            </a:solidFill>
            <a:prstDash val="solid"/>
            <a:round/>
            <a:headEnd type="none" w="med" len="med"/>
            <a:tailEnd type="none" w="med" len="med"/>
          </a:ln>
        </p:spPr>
        <p:txBody>
          <a:bodyPr rtlCol="0" anchor="ctr"/>
          <a:lstStyle/>
          <a:p>
            <a:pPr algn="ctr"/>
            <a:r>
              <a:rPr lang="de-DE" sz="1500" dirty="0">
                <a:solidFill>
                  <a:schemeClr val="bg1"/>
                </a:solidFill>
              </a:rPr>
              <a:t>Mehr Personal</a:t>
            </a:r>
          </a:p>
        </p:txBody>
      </p:sp>
      <p:cxnSp>
        <p:nvCxnSpPr>
          <p:cNvPr id="22" name="Gerade Verbindung mit Pfeil 21">
            <a:extLst>
              <a:ext uri="{FF2B5EF4-FFF2-40B4-BE49-F238E27FC236}">
                <a16:creationId xmlns:a16="http://schemas.microsoft.com/office/drawing/2014/main" id="{F13AB7D4-3B9A-F24C-3A1E-D8CD9650CDD4}"/>
              </a:ext>
            </a:extLst>
          </p:cNvPr>
          <p:cNvCxnSpPr>
            <a:cxnSpLocks/>
          </p:cNvCxnSpPr>
          <p:nvPr/>
        </p:nvCxnSpPr>
        <p:spPr bwMode="auto">
          <a:xfrm flipH="1">
            <a:off x="5470393" y="2664870"/>
            <a:ext cx="925561" cy="0"/>
          </a:xfrm>
          <a:prstGeom prst="straightConnector1">
            <a:avLst/>
          </a:prstGeom>
          <a:solidFill>
            <a:schemeClr val="accent1"/>
          </a:solidFill>
          <a:ln w="38100" cap="flat" cmpd="sng" algn="ctr">
            <a:solidFill>
              <a:schemeClr val="tx1"/>
            </a:solidFill>
            <a:prstDash val="solid"/>
            <a:round/>
            <a:headEnd type="none" w="med" len="med"/>
            <a:tailEnd type="triangle"/>
          </a:ln>
        </p:spPr>
      </p:cxnSp>
      <p:sp>
        <p:nvSpPr>
          <p:cNvPr id="23" name="Abgerundetes Rechteck 22">
            <a:extLst>
              <a:ext uri="{FF2B5EF4-FFF2-40B4-BE49-F238E27FC236}">
                <a16:creationId xmlns:a16="http://schemas.microsoft.com/office/drawing/2014/main" id="{5A7DB6CB-377C-7337-DDC1-0BD2CFFD72C6}"/>
              </a:ext>
            </a:extLst>
          </p:cNvPr>
          <p:cNvSpPr/>
          <p:nvPr/>
        </p:nvSpPr>
        <p:spPr bwMode="auto">
          <a:xfrm>
            <a:off x="6393338" y="2859176"/>
            <a:ext cx="2859431" cy="253292"/>
          </a:xfrm>
          <a:prstGeom prst="roundRect">
            <a:avLst/>
          </a:prstGeom>
          <a:solidFill>
            <a:schemeClr val="tx1"/>
          </a:solidFill>
          <a:ln w="9525" cap="flat" cmpd="sng" algn="ctr">
            <a:solidFill>
              <a:schemeClr val="tx1"/>
            </a:solidFill>
            <a:prstDash val="solid"/>
            <a:round/>
            <a:headEnd type="none" w="med" len="med"/>
            <a:tailEnd type="none" w="med" len="med"/>
          </a:ln>
        </p:spPr>
        <p:txBody>
          <a:bodyPr rtlCol="0" anchor="ctr"/>
          <a:lstStyle/>
          <a:p>
            <a:pPr algn="ctr"/>
            <a:r>
              <a:rPr lang="de-DE" sz="1425" dirty="0">
                <a:solidFill>
                  <a:schemeClr val="bg1"/>
                </a:solidFill>
              </a:rPr>
              <a:t>Organisationsentwicklung</a:t>
            </a:r>
          </a:p>
        </p:txBody>
      </p:sp>
      <p:cxnSp>
        <p:nvCxnSpPr>
          <p:cNvPr id="24" name="Gerade Verbindung mit Pfeil 23">
            <a:extLst>
              <a:ext uri="{FF2B5EF4-FFF2-40B4-BE49-F238E27FC236}">
                <a16:creationId xmlns:a16="http://schemas.microsoft.com/office/drawing/2014/main" id="{4E24F1A0-A3B8-BCF7-5DBC-045D3FC52A46}"/>
              </a:ext>
            </a:extLst>
          </p:cNvPr>
          <p:cNvCxnSpPr>
            <a:cxnSpLocks/>
          </p:cNvCxnSpPr>
          <p:nvPr/>
        </p:nvCxnSpPr>
        <p:spPr bwMode="auto">
          <a:xfrm flipH="1">
            <a:off x="5463026" y="2978950"/>
            <a:ext cx="925561" cy="0"/>
          </a:xfrm>
          <a:prstGeom prst="straightConnector1">
            <a:avLst/>
          </a:prstGeom>
          <a:solidFill>
            <a:schemeClr val="accent1"/>
          </a:solidFill>
          <a:ln w="38100" cap="flat" cmpd="sng" algn="ctr">
            <a:solidFill>
              <a:schemeClr val="tx1"/>
            </a:solidFill>
            <a:prstDash val="solid"/>
            <a:round/>
            <a:headEnd type="none" w="med" len="med"/>
            <a:tailEnd type="triangle"/>
          </a:ln>
        </p:spPr>
      </p:cxnSp>
      <p:sp>
        <p:nvSpPr>
          <p:cNvPr id="25" name="Abgerundetes Rechteck 24">
            <a:extLst>
              <a:ext uri="{FF2B5EF4-FFF2-40B4-BE49-F238E27FC236}">
                <a16:creationId xmlns:a16="http://schemas.microsoft.com/office/drawing/2014/main" id="{8B190CBA-63EE-9E50-55D3-B6CE5EC18A49}"/>
              </a:ext>
            </a:extLst>
          </p:cNvPr>
          <p:cNvSpPr/>
          <p:nvPr/>
        </p:nvSpPr>
        <p:spPr bwMode="auto">
          <a:xfrm>
            <a:off x="6384464" y="3157707"/>
            <a:ext cx="2868305" cy="253292"/>
          </a:xfrm>
          <a:prstGeom prst="roundRect">
            <a:avLst/>
          </a:prstGeom>
          <a:solidFill>
            <a:schemeClr val="tx1"/>
          </a:solidFill>
          <a:ln w="9525" cap="flat" cmpd="sng" algn="ctr">
            <a:solidFill>
              <a:schemeClr val="tx1"/>
            </a:solidFill>
            <a:prstDash val="solid"/>
            <a:round/>
            <a:headEnd type="none" w="med" len="med"/>
            <a:tailEnd type="none" w="med" len="med"/>
          </a:ln>
        </p:spPr>
        <p:txBody>
          <a:bodyPr rtlCol="0" anchor="ctr"/>
          <a:lstStyle/>
          <a:p>
            <a:pPr algn="ctr"/>
            <a:r>
              <a:rPr lang="de-DE" sz="1425" dirty="0">
                <a:solidFill>
                  <a:schemeClr val="bg1"/>
                </a:solidFill>
              </a:rPr>
              <a:t>(Digitale) Prozessunterstützung</a:t>
            </a:r>
          </a:p>
        </p:txBody>
      </p:sp>
      <p:cxnSp>
        <p:nvCxnSpPr>
          <p:cNvPr id="26" name="Gerade Verbindung mit Pfeil 25">
            <a:extLst>
              <a:ext uri="{FF2B5EF4-FFF2-40B4-BE49-F238E27FC236}">
                <a16:creationId xmlns:a16="http://schemas.microsoft.com/office/drawing/2014/main" id="{9C17F7A6-9AC4-1C07-47D1-114FE633A326}"/>
              </a:ext>
            </a:extLst>
          </p:cNvPr>
          <p:cNvCxnSpPr>
            <a:cxnSpLocks/>
          </p:cNvCxnSpPr>
          <p:nvPr/>
        </p:nvCxnSpPr>
        <p:spPr bwMode="auto">
          <a:xfrm flipH="1">
            <a:off x="5463026" y="3248980"/>
            <a:ext cx="925561" cy="0"/>
          </a:xfrm>
          <a:prstGeom prst="straightConnector1">
            <a:avLst/>
          </a:prstGeom>
          <a:solidFill>
            <a:schemeClr val="accent1"/>
          </a:solidFill>
          <a:ln w="38100" cap="flat" cmpd="sng" algn="ctr">
            <a:solidFill>
              <a:schemeClr val="tx1"/>
            </a:solidFill>
            <a:prstDash val="solid"/>
            <a:round/>
            <a:headEnd type="none" w="med" len="med"/>
            <a:tailEnd type="triangle"/>
          </a:ln>
        </p:spPr>
      </p:cxnSp>
      <p:sp>
        <p:nvSpPr>
          <p:cNvPr id="27" name="Abgerundetes Rechteck 26">
            <a:extLst>
              <a:ext uri="{FF2B5EF4-FFF2-40B4-BE49-F238E27FC236}">
                <a16:creationId xmlns:a16="http://schemas.microsoft.com/office/drawing/2014/main" id="{C4161EF2-5E06-6F4F-ACA6-DFF202A0D672}"/>
              </a:ext>
            </a:extLst>
          </p:cNvPr>
          <p:cNvSpPr/>
          <p:nvPr/>
        </p:nvSpPr>
        <p:spPr bwMode="auto">
          <a:xfrm>
            <a:off x="6384325" y="3592852"/>
            <a:ext cx="2859431" cy="253292"/>
          </a:xfrm>
          <a:prstGeom prst="roundRect">
            <a:avLst/>
          </a:prstGeom>
          <a:solidFill>
            <a:schemeClr val="tx1"/>
          </a:solidFill>
          <a:ln w="9525" cap="flat" cmpd="sng" algn="ctr">
            <a:solidFill>
              <a:schemeClr val="tx1"/>
            </a:solidFill>
            <a:prstDash val="solid"/>
            <a:round/>
            <a:headEnd type="none" w="med" len="med"/>
            <a:tailEnd type="none" w="med" len="med"/>
          </a:ln>
        </p:spPr>
        <p:txBody>
          <a:bodyPr rtlCol="0" anchor="ctr"/>
          <a:lstStyle/>
          <a:p>
            <a:pPr algn="ctr"/>
            <a:r>
              <a:rPr lang="de-DE" sz="1425" dirty="0">
                <a:solidFill>
                  <a:schemeClr val="bg1"/>
                </a:solidFill>
              </a:rPr>
              <a:t>Personalentwicklung</a:t>
            </a:r>
          </a:p>
        </p:txBody>
      </p:sp>
      <p:cxnSp>
        <p:nvCxnSpPr>
          <p:cNvPr id="28" name="Gerade Verbindung mit Pfeil 27">
            <a:extLst>
              <a:ext uri="{FF2B5EF4-FFF2-40B4-BE49-F238E27FC236}">
                <a16:creationId xmlns:a16="http://schemas.microsoft.com/office/drawing/2014/main" id="{5975995A-C64E-B844-53FB-4CD3EB32C080}"/>
              </a:ext>
            </a:extLst>
          </p:cNvPr>
          <p:cNvCxnSpPr>
            <a:cxnSpLocks/>
          </p:cNvCxnSpPr>
          <p:nvPr/>
        </p:nvCxnSpPr>
        <p:spPr bwMode="auto">
          <a:xfrm flipH="1">
            <a:off x="5463026" y="3723089"/>
            <a:ext cx="925561" cy="0"/>
          </a:xfrm>
          <a:prstGeom prst="straightConnector1">
            <a:avLst/>
          </a:prstGeom>
          <a:solidFill>
            <a:schemeClr val="accent1"/>
          </a:solidFill>
          <a:ln w="38100" cap="flat" cmpd="sng" algn="ctr">
            <a:solidFill>
              <a:schemeClr val="tx1"/>
            </a:solidFill>
            <a:prstDash val="solid"/>
            <a:round/>
            <a:headEnd type="none" w="med" len="med"/>
            <a:tailEnd type="triangle"/>
          </a:ln>
        </p:spPr>
      </p:cxnSp>
    </p:spTree>
    <p:extLst>
      <p:ext uri="{BB962C8B-B14F-4D97-AF65-F5344CB8AC3E}">
        <p14:creationId xmlns:p14="http://schemas.microsoft.com/office/powerpoint/2010/main" val="2104406665"/>
      </p:ext>
    </p:extLst>
  </p:cSld>
  <p:clrMapOvr>
    <a:masterClrMapping/>
  </p:clrMapOvr>
</p:sld>
</file>

<file path=ppt/theme/theme1.xml><?xml version="1.0" encoding="utf-8"?>
<a:theme xmlns:a="http://schemas.openxmlformats.org/drawingml/2006/main" name="Universität Bremen">
  <a:themeElements>
    <a:clrScheme name="Benutzerdefiniert 2">
      <a:dk1>
        <a:srgbClr val="000000"/>
      </a:dk1>
      <a:lt1>
        <a:srgbClr val="FFFFFF"/>
      </a:lt1>
      <a:dk2>
        <a:srgbClr val="212121"/>
      </a:dk2>
      <a:lt2>
        <a:srgbClr val="E3DED1"/>
      </a:lt2>
      <a:accent1>
        <a:srgbClr val="5E5E5E"/>
      </a:accent1>
      <a:accent2>
        <a:srgbClr val="919191"/>
      </a:accent2>
      <a:accent3>
        <a:srgbClr val="A9A9A9"/>
      </a:accent3>
      <a:accent4>
        <a:srgbClr val="D5D5D5"/>
      </a:accent4>
      <a:accent5>
        <a:srgbClr val="4AB5C4"/>
      </a:accent5>
      <a:accent6>
        <a:srgbClr val="0989B1"/>
      </a:accent6>
      <a:hlink>
        <a:srgbClr val="FEFFFF"/>
      </a:hlink>
      <a:folHlink>
        <a:srgbClr val="BA6906"/>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prstGeom prst="rect">
          <a:avLst/>
        </a:prstGeom>
        <a:solidFill>
          <a:schemeClr val="accent2"/>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lnDef>
      <a:spPr bwMode="auto">
        <a:prstGeom prst="rect">
          <a:avLst/>
        </a:prstGeom>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bwMode="auto">
        <a:prstGeom prst="rect">
          <a:avLst/>
        </a:prstGeom>
        <a:noFill/>
      </a:spPr>
      <a:bodyPr/>
      <a:lstStyle/>
    </a:txDef>
  </a:objectDefaults>
  <a:extraClrScheme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105">
      <a:dk1>
        <a:sysClr val="windowText" lastClr="000000"/>
      </a:dk1>
      <a:lt1>
        <a:sysClr val="window" lastClr="FFFFFF"/>
      </a:lt1>
      <a:dk2>
        <a:srgbClr val="7F7F7F"/>
      </a:dk2>
      <a:lt2>
        <a:srgbClr val="D8D8D8"/>
      </a:lt2>
      <a:accent1>
        <a:srgbClr val="872746"/>
      </a:accent1>
      <a:accent2>
        <a:srgbClr val="D51130"/>
      </a:accent2>
      <a:accent3>
        <a:srgbClr val="DE9BA7"/>
      </a:accent3>
      <a:accent4>
        <a:srgbClr val="1C356B"/>
      </a:accent4>
      <a:accent5>
        <a:srgbClr val="0D68B0"/>
      </a:accent5>
      <a:accent6>
        <a:srgbClr val="95B3DF"/>
      </a:accent6>
      <a:hlink>
        <a:srgbClr val="000000"/>
      </a:hlink>
      <a:folHlink>
        <a:srgbClr val="000000"/>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UHB_PowerPoint_2021-10-27</Template>
  <TotalTime>0</TotalTime>
  <Words>3959</Words>
  <Application>Microsoft Office PowerPoint</Application>
  <DocSecurity>0</DocSecurity>
  <PresentationFormat>Breitbild</PresentationFormat>
  <Paragraphs>937</Paragraphs>
  <Slides>77</Slides>
  <Notes>71</Notes>
  <HiddenSlides>7</HiddenSlides>
  <MMClips>0</MMClips>
  <ScaleCrop>false</ScaleCrop>
  <HeadingPairs>
    <vt:vector size="6" baseType="variant">
      <vt:variant>
        <vt:lpstr>Verwendete Schriftarten</vt:lpstr>
      </vt:variant>
      <vt:variant>
        <vt:i4>8</vt:i4>
      </vt:variant>
      <vt:variant>
        <vt:lpstr>Design</vt:lpstr>
      </vt:variant>
      <vt:variant>
        <vt:i4>2</vt:i4>
      </vt:variant>
      <vt:variant>
        <vt:lpstr>Folientitel</vt:lpstr>
      </vt:variant>
      <vt:variant>
        <vt:i4>77</vt:i4>
      </vt:variant>
    </vt:vector>
  </HeadingPairs>
  <TitlesOfParts>
    <vt:vector size="87" baseType="lpstr">
      <vt:lpstr>Arial</vt:lpstr>
      <vt:lpstr>Avenir Next</vt:lpstr>
      <vt:lpstr>Calibri</vt:lpstr>
      <vt:lpstr>Calibri Light</vt:lpstr>
      <vt:lpstr>Courier New</vt:lpstr>
      <vt:lpstr>Symbol</vt:lpstr>
      <vt:lpstr>Wingdings</vt:lpstr>
      <vt:lpstr>Wingdings 3</vt:lpstr>
      <vt:lpstr>Universität Bremen</vt:lpstr>
      <vt:lpstr>Benutzerdefiniertes 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t0</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Platz für optionalen Text 1</dc:title>
  <dc:subject/>
  <dc:creator>Windows-Benutzer</dc:creator>
  <cp:keywords/>
  <dc:description/>
  <cp:lastModifiedBy>Corinna Burfeindt</cp:lastModifiedBy>
  <cp:revision>970</cp:revision>
  <dcterms:created xsi:type="dcterms:W3CDTF">2021-11-03T11:47:26Z</dcterms:created>
  <dcterms:modified xsi:type="dcterms:W3CDTF">2026-01-27T18:17:51Z</dcterms:modified>
  <cp:category/>
  <dc:identifier/>
  <cp:contentStatus/>
  <dc:language/>
  <cp:version/>
</cp:coreProperties>
</file>